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5" r:id="rId2"/>
    <p:sldId id="256" r:id="rId3"/>
    <p:sldId id="269" r:id="rId4"/>
    <p:sldId id="270" r:id="rId5"/>
    <p:sldId id="273" r:id="rId6"/>
    <p:sldId id="275" r:id="rId7"/>
    <p:sldId id="271" r:id="rId8"/>
    <p:sldId id="274" r:id="rId9"/>
    <p:sldId id="272" r:id="rId10"/>
    <p:sldId id="277" r:id="rId11"/>
    <p:sldId id="278" r:id="rId12"/>
    <p:sldId id="279" r:id="rId13"/>
    <p:sldId id="280" r:id="rId14"/>
    <p:sldId id="281" r:id="rId15"/>
    <p:sldId id="282" r:id="rId16"/>
    <p:sldId id="283" r:id="rId17"/>
    <p:sldId id="284" r:id="rId18"/>
    <p:sldId id="276" r:id="rId19"/>
    <p:sldId id="26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89" autoAdjust="0"/>
  </p:normalViewPr>
  <p:slideViewPr>
    <p:cSldViewPr>
      <p:cViewPr>
        <p:scale>
          <a:sx n="98" d="100"/>
          <a:sy n="98" d="100"/>
        </p:scale>
        <p:origin x="-342" y="24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552B86-E29B-4858-8C18-AA5510630842}" type="datetimeFigureOut">
              <a:rPr lang="en-GB" smtClean="0"/>
              <a:t>06/11/2013</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8B7A3C-6703-4C88-838D-6686AF09C31E}" type="slidenum">
              <a:rPr lang="en-GB" smtClean="0"/>
              <a:t>‹#›</a:t>
            </a:fld>
            <a:endParaRPr lang="en-GB" dirty="0"/>
          </a:p>
        </p:txBody>
      </p:sp>
    </p:spTree>
    <p:extLst>
      <p:ext uri="{BB962C8B-B14F-4D97-AF65-F5344CB8AC3E}">
        <p14:creationId xmlns:p14="http://schemas.microsoft.com/office/powerpoint/2010/main" val="780014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48B7A3C-6703-4C88-838D-6686AF09C31E}" type="slidenum">
              <a:rPr lang="en-GB" smtClean="0"/>
              <a:t>1</a:t>
            </a:fld>
            <a:endParaRPr lang="en-GB" dirty="0"/>
          </a:p>
        </p:txBody>
      </p:sp>
    </p:spTree>
    <p:extLst>
      <p:ext uri="{BB962C8B-B14F-4D97-AF65-F5344CB8AC3E}">
        <p14:creationId xmlns:p14="http://schemas.microsoft.com/office/powerpoint/2010/main" val="1606110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05D88DD-3F67-4649-931D-6B282DB622C1}" type="datetimeFigureOut">
              <a:rPr lang="en-GB" smtClean="0"/>
              <a:t>06/11/2013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26C381F-3C61-4C10-BC15-50721ADA8E76}" type="slidenum">
              <a:rPr lang="en-GB" smtClean="0"/>
              <a:t>‹#›</a:t>
            </a:fld>
            <a:endParaRPr lang="en-GB" dirty="0"/>
          </a:p>
        </p:txBody>
      </p:sp>
    </p:spTree>
    <p:extLst>
      <p:ext uri="{BB962C8B-B14F-4D97-AF65-F5344CB8AC3E}">
        <p14:creationId xmlns:p14="http://schemas.microsoft.com/office/powerpoint/2010/main" val="1000246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5D88DD-3F67-4649-931D-6B282DB622C1}" type="datetimeFigureOut">
              <a:rPr lang="en-GB" smtClean="0"/>
              <a:t>06/11/2013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26C381F-3C61-4C10-BC15-50721ADA8E76}" type="slidenum">
              <a:rPr lang="en-GB" smtClean="0"/>
              <a:t>‹#›</a:t>
            </a:fld>
            <a:endParaRPr lang="en-GB" dirty="0"/>
          </a:p>
        </p:txBody>
      </p:sp>
    </p:spTree>
    <p:extLst>
      <p:ext uri="{BB962C8B-B14F-4D97-AF65-F5344CB8AC3E}">
        <p14:creationId xmlns:p14="http://schemas.microsoft.com/office/powerpoint/2010/main" val="4082830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5D88DD-3F67-4649-931D-6B282DB622C1}" type="datetimeFigureOut">
              <a:rPr lang="en-GB" smtClean="0"/>
              <a:t>06/11/2013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26C381F-3C61-4C10-BC15-50721ADA8E76}" type="slidenum">
              <a:rPr lang="en-GB" smtClean="0"/>
              <a:t>‹#›</a:t>
            </a:fld>
            <a:endParaRPr lang="en-GB" dirty="0"/>
          </a:p>
        </p:txBody>
      </p:sp>
    </p:spTree>
    <p:extLst>
      <p:ext uri="{BB962C8B-B14F-4D97-AF65-F5344CB8AC3E}">
        <p14:creationId xmlns:p14="http://schemas.microsoft.com/office/powerpoint/2010/main" val="3424469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05D88DD-3F67-4649-931D-6B282DB622C1}" type="datetimeFigureOut">
              <a:rPr lang="en-GB" smtClean="0"/>
              <a:t>06/11/2013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26C381F-3C61-4C10-BC15-50721ADA8E76}" type="slidenum">
              <a:rPr lang="en-GB" smtClean="0"/>
              <a:t>‹#›</a:t>
            </a:fld>
            <a:endParaRPr lang="en-GB" dirty="0"/>
          </a:p>
        </p:txBody>
      </p:sp>
    </p:spTree>
    <p:extLst>
      <p:ext uri="{BB962C8B-B14F-4D97-AF65-F5344CB8AC3E}">
        <p14:creationId xmlns:p14="http://schemas.microsoft.com/office/powerpoint/2010/main" val="1831068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5D88DD-3F67-4649-931D-6B282DB622C1}" type="datetimeFigureOut">
              <a:rPr lang="en-GB" smtClean="0"/>
              <a:t>06/11/2013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26C381F-3C61-4C10-BC15-50721ADA8E76}" type="slidenum">
              <a:rPr lang="en-GB" smtClean="0"/>
              <a:t>‹#›</a:t>
            </a:fld>
            <a:endParaRPr lang="en-GB" dirty="0"/>
          </a:p>
        </p:txBody>
      </p:sp>
    </p:spTree>
    <p:extLst>
      <p:ext uri="{BB962C8B-B14F-4D97-AF65-F5344CB8AC3E}">
        <p14:creationId xmlns:p14="http://schemas.microsoft.com/office/powerpoint/2010/main" val="1162866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05D88DD-3F67-4649-931D-6B282DB622C1}" type="datetimeFigureOut">
              <a:rPr lang="en-GB" smtClean="0"/>
              <a:t>06/11/2013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26C381F-3C61-4C10-BC15-50721ADA8E76}" type="slidenum">
              <a:rPr lang="en-GB" smtClean="0"/>
              <a:t>‹#›</a:t>
            </a:fld>
            <a:endParaRPr lang="en-GB" dirty="0"/>
          </a:p>
        </p:txBody>
      </p:sp>
    </p:spTree>
    <p:extLst>
      <p:ext uri="{BB962C8B-B14F-4D97-AF65-F5344CB8AC3E}">
        <p14:creationId xmlns:p14="http://schemas.microsoft.com/office/powerpoint/2010/main" val="1075127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05D88DD-3F67-4649-931D-6B282DB622C1}" type="datetimeFigureOut">
              <a:rPr lang="en-GB" smtClean="0"/>
              <a:t>06/11/2013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26C381F-3C61-4C10-BC15-50721ADA8E76}" type="slidenum">
              <a:rPr lang="en-GB" smtClean="0"/>
              <a:t>‹#›</a:t>
            </a:fld>
            <a:endParaRPr lang="en-GB" dirty="0"/>
          </a:p>
        </p:txBody>
      </p:sp>
    </p:spTree>
    <p:extLst>
      <p:ext uri="{BB962C8B-B14F-4D97-AF65-F5344CB8AC3E}">
        <p14:creationId xmlns:p14="http://schemas.microsoft.com/office/powerpoint/2010/main" val="2905081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05D88DD-3F67-4649-931D-6B282DB622C1}" type="datetimeFigureOut">
              <a:rPr lang="en-GB" smtClean="0"/>
              <a:t>06/11/2013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326C381F-3C61-4C10-BC15-50721ADA8E76}" type="slidenum">
              <a:rPr lang="en-GB" smtClean="0"/>
              <a:t>‹#›</a:t>
            </a:fld>
            <a:endParaRPr lang="en-GB" dirty="0"/>
          </a:p>
        </p:txBody>
      </p:sp>
    </p:spTree>
    <p:extLst>
      <p:ext uri="{BB962C8B-B14F-4D97-AF65-F5344CB8AC3E}">
        <p14:creationId xmlns:p14="http://schemas.microsoft.com/office/powerpoint/2010/main" val="353308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5D88DD-3F67-4649-931D-6B282DB622C1}" type="datetimeFigureOut">
              <a:rPr lang="en-GB" smtClean="0"/>
              <a:t>06/11/2013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326C381F-3C61-4C10-BC15-50721ADA8E76}" type="slidenum">
              <a:rPr lang="en-GB" smtClean="0"/>
              <a:t>‹#›</a:t>
            </a:fld>
            <a:endParaRPr lang="en-GB" dirty="0"/>
          </a:p>
        </p:txBody>
      </p:sp>
    </p:spTree>
    <p:extLst>
      <p:ext uri="{BB962C8B-B14F-4D97-AF65-F5344CB8AC3E}">
        <p14:creationId xmlns:p14="http://schemas.microsoft.com/office/powerpoint/2010/main" val="1050083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5D88DD-3F67-4649-931D-6B282DB622C1}" type="datetimeFigureOut">
              <a:rPr lang="en-GB" smtClean="0"/>
              <a:t>06/11/2013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26C381F-3C61-4C10-BC15-50721ADA8E76}" type="slidenum">
              <a:rPr lang="en-GB" smtClean="0"/>
              <a:t>‹#›</a:t>
            </a:fld>
            <a:endParaRPr lang="en-GB" dirty="0"/>
          </a:p>
        </p:txBody>
      </p:sp>
    </p:spTree>
    <p:extLst>
      <p:ext uri="{BB962C8B-B14F-4D97-AF65-F5344CB8AC3E}">
        <p14:creationId xmlns:p14="http://schemas.microsoft.com/office/powerpoint/2010/main" val="3333769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5D88DD-3F67-4649-931D-6B282DB622C1}" type="datetimeFigureOut">
              <a:rPr lang="en-GB" smtClean="0"/>
              <a:t>06/11/2013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26C381F-3C61-4C10-BC15-50721ADA8E76}" type="slidenum">
              <a:rPr lang="en-GB" smtClean="0"/>
              <a:t>‹#›</a:t>
            </a:fld>
            <a:endParaRPr lang="en-GB" dirty="0"/>
          </a:p>
        </p:txBody>
      </p:sp>
    </p:spTree>
    <p:extLst>
      <p:ext uri="{BB962C8B-B14F-4D97-AF65-F5344CB8AC3E}">
        <p14:creationId xmlns:p14="http://schemas.microsoft.com/office/powerpoint/2010/main" val="25232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5D88DD-3F67-4649-931D-6B282DB622C1}" type="datetimeFigureOut">
              <a:rPr lang="en-GB" smtClean="0"/>
              <a:t>06/11/2013</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6C381F-3C61-4C10-BC15-50721ADA8E76}" type="slidenum">
              <a:rPr lang="en-GB" smtClean="0"/>
              <a:t>‹#›</a:t>
            </a:fld>
            <a:endParaRPr lang="en-GB" dirty="0"/>
          </a:p>
        </p:txBody>
      </p:sp>
    </p:spTree>
    <p:extLst>
      <p:ext uri="{BB962C8B-B14F-4D97-AF65-F5344CB8AC3E}">
        <p14:creationId xmlns:p14="http://schemas.microsoft.com/office/powerpoint/2010/main" val="4071165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60647"/>
            <a:ext cx="1694498" cy="1377315"/>
          </a:xfrm>
          <a:prstGeom prst="rect">
            <a:avLst/>
          </a:prstGeom>
        </p:spPr>
      </p:pic>
      <p:sp>
        <p:nvSpPr>
          <p:cNvPr id="2" name="Title 1"/>
          <p:cNvSpPr>
            <a:spLocks noGrp="1"/>
          </p:cNvSpPr>
          <p:nvPr>
            <p:ph type="ctrTitle"/>
          </p:nvPr>
        </p:nvSpPr>
        <p:spPr>
          <a:xfrm>
            <a:off x="685800" y="1988841"/>
            <a:ext cx="7772400" cy="1368151"/>
          </a:xfrm>
        </p:spPr>
        <p:txBody>
          <a:bodyPr>
            <a:noAutofit/>
          </a:bodyPr>
          <a:lstStyle/>
          <a:p>
            <a:r>
              <a:rPr lang="en-US" sz="2800" b="1" i="1" dirty="0" smtClean="0">
                <a:solidFill>
                  <a:srgbClr val="C00000"/>
                </a:solidFill>
              </a:rPr>
              <a:t>BRIEFING ON WORLD AIDS DAY 2013 </a:t>
            </a:r>
            <a:r>
              <a:rPr lang="en-US" sz="2000" dirty="0" smtClean="0"/>
              <a:t/>
            </a:r>
            <a:br>
              <a:rPr lang="en-US" sz="2000" dirty="0" smtClean="0"/>
            </a:br>
            <a:endParaRPr lang="en-GB" sz="2000" dirty="0"/>
          </a:p>
        </p:txBody>
      </p:sp>
      <p:sp>
        <p:nvSpPr>
          <p:cNvPr id="3" name="Subtitle 2"/>
          <p:cNvSpPr>
            <a:spLocks noGrp="1"/>
          </p:cNvSpPr>
          <p:nvPr>
            <p:ph type="subTitle" idx="1"/>
          </p:nvPr>
        </p:nvSpPr>
        <p:spPr>
          <a:xfrm>
            <a:off x="1394713" y="3378368"/>
            <a:ext cx="6400800" cy="2658100"/>
          </a:xfrm>
        </p:spPr>
        <p:txBody>
          <a:bodyPr>
            <a:normAutofit/>
          </a:bodyPr>
          <a:lstStyle/>
          <a:p>
            <a:pPr>
              <a:spcBef>
                <a:spcPts val="600"/>
              </a:spcBef>
            </a:pPr>
            <a:r>
              <a:rPr lang="en-US" sz="2400" dirty="0">
                <a:solidFill>
                  <a:schemeClr val="bg1">
                    <a:lumMod val="50000"/>
                  </a:schemeClr>
                </a:solidFill>
              </a:rPr>
              <a:t> </a:t>
            </a:r>
            <a:r>
              <a:rPr lang="en-US" sz="2400" dirty="0" smtClean="0">
                <a:solidFill>
                  <a:schemeClr val="tx1"/>
                </a:solidFill>
              </a:rPr>
              <a:t>PROVINCES AND STAKEHOLDERS </a:t>
            </a:r>
          </a:p>
          <a:p>
            <a:pPr>
              <a:spcBef>
                <a:spcPts val="600"/>
              </a:spcBef>
            </a:pPr>
            <a:r>
              <a:rPr lang="en-US" sz="2400" dirty="0" smtClean="0">
                <a:solidFill>
                  <a:schemeClr val="tx1"/>
                </a:solidFill>
              </a:rPr>
              <a:t>7 NOVEMBER 2013</a:t>
            </a:r>
          </a:p>
          <a:p>
            <a:pPr>
              <a:spcBef>
                <a:spcPts val="600"/>
              </a:spcBef>
            </a:pPr>
            <a:r>
              <a:rPr lang="en-US" sz="2400" dirty="0" smtClean="0">
                <a:solidFill>
                  <a:schemeClr val="bg1">
                    <a:lumMod val="50000"/>
                  </a:schemeClr>
                </a:solidFill>
              </a:rPr>
              <a:t/>
            </a:r>
            <a:br>
              <a:rPr lang="en-US" sz="2400" dirty="0" smtClean="0">
                <a:solidFill>
                  <a:schemeClr val="bg1">
                    <a:lumMod val="50000"/>
                  </a:schemeClr>
                </a:solidFill>
              </a:rPr>
            </a:br>
            <a:endParaRPr lang="en-US" sz="2400" dirty="0" smtClean="0">
              <a:solidFill>
                <a:schemeClr val="bg1">
                  <a:lumMod val="50000"/>
                </a:schemeClr>
              </a:solidFill>
            </a:endParaRPr>
          </a:p>
          <a:p>
            <a:pPr>
              <a:spcBef>
                <a:spcPts val="600"/>
              </a:spcBef>
            </a:pPr>
            <a:endParaRPr lang="en-GB" sz="2400" dirty="0"/>
          </a:p>
        </p:txBody>
      </p:sp>
    </p:spTree>
    <p:extLst>
      <p:ext uri="{BB962C8B-B14F-4D97-AF65-F5344CB8AC3E}">
        <p14:creationId xmlns:p14="http://schemas.microsoft.com/office/powerpoint/2010/main" val="13049801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Target audience</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70000" lnSpcReduction="20000"/>
          </a:bodyPr>
          <a:lstStyle/>
          <a:p>
            <a:pPr algn="l"/>
            <a:r>
              <a:rPr lang="en-ZA" b="1" dirty="0">
                <a:solidFill>
                  <a:schemeClr val="tx1"/>
                </a:solidFill>
              </a:rPr>
              <a:t>In South Africa, one is either infected with or affected, by HIV. The target market is everyone who is sexually active above 15   years of age (the age for HIV testing consent).  </a:t>
            </a:r>
          </a:p>
          <a:p>
            <a:endParaRPr lang="en-ZA" b="1" dirty="0" smtClean="0">
              <a:solidFill>
                <a:schemeClr val="tx1"/>
              </a:solidFill>
            </a:endParaRPr>
          </a:p>
          <a:p>
            <a:r>
              <a:rPr lang="en-ZA" b="1" dirty="0" smtClean="0">
                <a:solidFill>
                  <a:schemeClr val="tx1"/>
                </a:solidFill>
              </a:rPr>
              <a:t>The </a:t>
            </a:r>
            <a:r>
              <a:rPr lang="en-ZA" b="1" dirty="0">
                <a:solidFill>
                  <a:schemeClr val="tx1"/>
                </a:solidFill>
              </a:rPr>
              <a:t>target audience for </a:t>
            </a:r>
            <a:r>
              <a:rPr lang="en-ZA" b="1" dirty="0" smtClean="0">
                <a:solidFill>
                  <a:schemeClr val="tx1"/>
                </a:solidFill>
              </a:rPr>
              <a:t>the action plan </a:t>
            </a:r>
            <a:r>
              <a:rPr lang="en-ZA" b="1" dirty="0">
                <a:solidFill>
                  <a:schemeClr val="tx1"/>
                </a:solidFill>
              </a:rPr>
              <a:t>is:</a:t>
            </a:r>
          </a:p>
          <a:p>
            <a:endParaRPr lang="en-ZA" b="1" dirty="0">
              <a:solidFill>
                <a:schemeClr val="tx1"/>
              </a:solidFill>
            </a:endParaRPr>
          </a:p>
          <a:p>
            <a:pPr marL="457200" indent="-457200" algn="l">
              <a:buFont typeface="Arial" panose="020B0604020202020204" pitchFamily="34" charset="0"/>
              <a:buChar char="•"/>
            </a:pPr>
            <a:r>
              <a:rPr lang="en-ZA" dirty="0">
                <a:solidFill>
                  <a:schemeClr val="tx1"/>
                </a:solidFill>
              </a:rPr>
              <a:t>The general population. </a:t>
            </a:r>
          </a:p>
          <a:p>
            <a:pPr marL="457200" lvl="0" indent="-457200" algn="l">
              <a:buFont typeface="Arial" panose="020B0604020202020204" pitchFamily="34" charset="0"/>
              <a:buChar char="•"/>
            </a:pPr>
            <a:r>
              <a:rPr lang="en-ZA" dirty="0">
                <a:solidFill>
                  <a:schemeClr val="tx1"/>
                </a:solidFill>
              </a:rPr>
              <a:t>People living with HIV and key populations.</a:t>
            </a:r>
          </a:p>
          <a:p>
            <a:pPr marL="457200" lvl="0" indent="-457200" algn="l">
              <a:buFont typeface="Arial" panose="020B0604020202020204" pitchFamily="34" charset="0"/>
              <a:buChar char="•"/>
            </a:pPr>
            <a:r>
              <a:rPr lang="en-ZA" dirty="0">
                <a:solidFill>
                  <a:schemeClr val="tx1"/>
                </a:solidFill>
              </a:rPr>
              <a:t>Institutions and structures (the workplace, places of worship, government and government departments and institutions.)</a:t>
            </a:r>
          </a:p>
          <a:p>
            <a:pPr>
              <a:buFont typeface="Wingdings" pitchFamily="2" charset="2"/>
              <a:buChar char="§"/>
            </a:pPr>
            <a:endParaRPr lang="en-ZA" dirty="0"/>
          </a:p>
          <a:p>
            <a:r>
              <a:rPr lang="en-US" dirty="0"/>
              <a:t> </a:t>
            </a:r>
          </a:p>
          <a:p>
            <a:pPr marL="457200" indent="-457200" algn="just">
              <a:buFont typeface="Arial" pitchFamily="34" charset="0"/>
              <a:buChar char="•"/>
            </a:pPr>
            <a:endParaRPr lang="en-US" dirty="0" smtClean="0"/>
          </a:p>
          <a:p>
            <a:pPr algn="l"/>
            <a:endParaRPr lang="en-US" dirty="0"/>
          </a:p>
          <a:p>
            <a:pPr marL="457200" indent="-457200" algn="l">
              <a:buFont typeface="Arial" pitchFamily="34" charset="0"/>
              <a:buChar char="•"/>
            </a:pPr>
            <a:endParaRPr lang="en-GB" dirty="0"/>
          </a:p>
        </p:txBody>
      </p:sp>
    </p:spTree>
    <p:extLst>
      <p:ext uri="{BB962C8B-B14F-4D97-AF65-F5344CB8AC3E}">
        <p14:creationId xmlns:p14="http://schemas.microsoft.com/office/powerpoint/2010/main" val="17286872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Target audience (Special groups)</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92500" lnSpcReduction="10000"/>
          </a:bodyPr>
          <a:lstStyle/>
          <a:p>
            <a:pPr marL="457200" indent="-457200" algn="l">
              <a:buFont typeface="Arial" panose="020B0604020202020204" pitchFamily="34" charset="0"/>
              <a:buChar char="•"/>
            </a:pPr>
            <a:r>
              <a:rPr lang="en-ZA" dirty="0">
                <a:solidFill>
                  <a:schemeClr val="tx1"/>
                </a:solidFill>
              </a:rPr>
              <a:t>PLHIV and the affected</a:t>
            </a:r>
          </a:p>
          <a:p>
            <a:pPr marL="457200" indent="-457200" algn="l">
              <a:buFont typeface="Arial" panose="020B0604020202020204" pitchFamily="34" charset="0"/>
              <a:buChar char="•"/>
            </a:pPr>
            <a:r>
              <a:rPr lang="en-ZA" dirty="0">
                <a:solidFill>
                  <a:schemeClr val="tx1"/>
                </a:solidFill>
              </a:rPr>
              <a:t>Women &amp; children</a:t>
            </a:r>
          </a:p>
          <a:p>
            <a:pPr marL="457200" indent="-457200" algn="l">
              <a:buFont typeface="Arial" panose="020B0604020202020204" pitchFamily="34" charset="0"/>
              <a:buChar char="•"/>
            </a:pPr>
            <a:r>
              <a:rPr lang="en-ZA" dirty="0">
                <a:solidFill>
                  <a:schemeClr val="tx1"/>
                </a:solidFill>
              </a:rPr>
              <a:t>People living with Disabilities</a:t>
            </a:r>
          </a:p>
          <a:p>
            <a:pPr marL="457200" indent="-457200" algn="l">
              <a:buFont typeface="Arial" panose="020B0604020202020204" pitchFamily="34" charset="0"/>
              <a:buChar char="•"/>
            </a:pPr>
            <a:r>
              <a:rPr lang="en-ZA" dirty="0">
                <a:solidFill>
                  <a:schemeClr val="tx1"/>
                </a:solidFill>
              </a:rPr>
              <a:t>Youth</a:t>
            </a:r>
          </a:p>
          <a:p>
            <a:pPr marL="457200" indent="-457200" algn="l">
              <a:buFont typeface="Arial" panose="020B0604020202020204" pitchFamily="34" charset="0"/>
              <a:buChar char="•"/>
            </a:pPr>
            <a:r>
              <a:rPr lang="en-ZA" dirty="0">
                <a:solidFill>
                  <a:schemeClr val="tx1"/>
                </a:solidFill>
              </a:rPr>
              <a:t>Key populations</a:t>
            </a:r>
          </a:p>
          <a:p>
            <a:pPr marL="457200" indent="-457200" algn="l">
              <a:buFont typeface="Arial" panose="020B0604020202020204" pitchFamily="34" charset="0"/>
              <a:buChar char="•"/>
            </a:pPr>
            <a:r>
              <a:rPr lang="en-ZA" dirty="0" smtClean="0">
                <a:solidFill>
                  <a:schemeClr val="tx1"/>
                </a:solidFill>
              </a:rPr>
              <a:t>Circumcised and Uncircumcised </a:t>
            </a:r>
            <a:r>
              <a:rPr lang="en-ZA" dirty="0">
                <a:solidFill>
                  <a:schemeClr val="tx1"/>
                </a:solidFill>
              </a:rPr>
              <a:t>men</a:t>
            </a:r>
          </a:p>
          <a:p>
            <a:pPr>
              <a:buFont typeface="Wingdings" pitchFamily="2" charset="2"/>
              <a:buChar char="§"/>
            </a:pPr>
            <a:endParaRPr lang="en-ZA" dirty="0"/>
          </a:p>
          <a:p>
            <a:r>
              <a:rPr lang="en-US" dirty="0"/>
              <a:t> </a:t>
            </a:r>
          </a:p>
          <a:p>
            <a:pPr marL="457200" indent="-457200" algn="just">
              <a:buFont typeface="Arial" pitchFamily="34" charset="0"/>
              <a:buChar char="•"/>
            </a:pPr>
            <a:endParaRPr lang="en-US" dirty="0" smtClean="0"/>
          </a:p>
          <a:p>
            <a:pPr algn="l"/>
            <a:endParaRPr lang="en-US" dirty="0"/>
          </a:p>
          <a:p>
            <a:pPr marL="457200" indent="-457200" algn="l">
              <a:buFont typeface="Arial" pitchFamily="34" charset="0"/>
              <a:buChar char="•"/>
            </a:pPr>
            <a:endParaRPr lang="en-GB" dirty="0"/>
          </a:p>
        </p:txBody>
      </p:sp>
    </p:spTree>
    <p:extLst>
      <p:ext uri="{BB962C8B-B14F-4D97-AF65-F5344CB8AC3E}">
        <p14:creationId xmlns:p14="http://schemas.microsoft.com/office/powerpoint/2010/main" val="1411189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2013 WAD Campaign Pillars</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70000" lnSpcReduction="20000"/>
          </a:bodyPr>
          <a:lstStyle/>
          <a:p>
            <a:pPr marL="457200" indent="-457200" algn="just">
              <a:buFont typeface="Arial" panose="020B0604020202020204" pitchFamily="34" charset="0"/>
              <a:buChar char="•"/>
            </a:pPr>
            <a:r>
              <a:rPr lang="en-ZA" dirty="0" smtClean="0">
                <a:solidFill>
                  <a:schemeClr val="tx1"/>
                </a:solidFill>
              </a:rPr>
              <a:t>Advocacy</a:t>
            </a:r>
            <a:r>
              <a:rPr lang="en-ZA" dirty="0">
                <a:solidFill>
                  <a:schemeClr val="tx1"/>
                </a:solidFill>
              </a:rPr>
              <a:t>, Communication and Social </a:t>
            </a:r>
            <a:r>
              <a:rPr lang="en-ZA" dirty="0" smtClean="0">
                <a:solidFill>
                  <a:schemeClr val="tx1"/>
                </a:solidFill>
              </a:rPr>
              <a:t>mobilisation.</a:t>
            </a:r>
            <a:endParaRPr lang="en-ZA" dirty="0">
              <a:solidFill>
                <a:schemeClr val="tx1"/>
              </a:solidFill>
            </a:endParaRPr>
          </a:p>
          <a:p>
            <a:pPr marL="457200" indent="-457200" algn="just">
              <a:buFont typeface="Arial" panose="020B0604020202020204" pitchFamily="34" charset="0"/>
              <a:buChar char="•"/>
            </a:pPr>
            <a:r>
              <a:rPr lang="en-ZA" dirty="0" smtClean="0">
                <a:solidFill>
                  <a:schemeClr val="tx1"/>
                </a:solidFill>
              </a:rPr>
              <a:t>Delivery </a:t>
            </a:r>
            <a:r>
              <a:rPr lang="en-ZA" dirty="0">
                <a:solidFill>
                  <a:schemeClr val="tx1"/>
                </a:solidFill>
              </a:rPr>
              <a:t>of health and social services (HCT, health screening, etc.)</a:t>
            </a:r>
          </a:p>
          <a:p>
            <a:pPr marL="457200" indent="-457200" algn="just">
              <a:buFont typeface="Arial" panose="020B0604020202020204" pitchFamily="34" charset="0"/>
              <a:buChar char="•"/>
            </a:pPr>
            <a:r>
              <a:rPr lang="en-ZA" dirty="0" smtClean="0">
                <a:solidFill>
                  <a:schemeClr val="tx1"/>
                </a:solidFill>
              </a:rPr>
              <a:t>Policy </a:t>
            </a:r>
            <a:r>
              <a:rPr lang="en-ZA" dirty="0">
                <a:solidFill>
                  <a:schemeClr val="tx1"/>
                </a:solidFill>
              </a:rPr>
              <a:t>in action (Political principals’ engagement with communities).</a:t>
            </a:r>
          </a:p>
          <a:p>
            <a:pPr marL="457200" indent="-457200" algn="just">
              <a:buFont typeface="Arial" panose="020B0604020202020204" pitchFamily="34" charset="0"/>
              <a:buChar char="•"/>
            </a:pPr>
            <a:r>
              <a:rPr lang="en-ZA" dirty="0" smtClean="0">
                <a:solidFill>
                  <a:schemeClr val="tx1"/>
                </a:solidFill>
              </a:rPr>
              <a:t>Community </a:t>
            </a:r>
            <a:r>
              <a:rPr lang="en-ZA" dirty="0">
                <a:solidFill>
                  <a:schemeClr val="tx1"/>
                </a:solidFill>
              </a:rPr>
              <a:t>dialogues.</a:t>
            </a:r>
          </a:p>
          <a:p>
            <a:pPr marL="457200" indent="-457200" algn="just">
              <a:buFont typeface="Arial" panose="020B0604020202020204" pitchFamily="34" charset="0"/>
              <a:buChar char="•"/>
            </a:pPr>
            <a:r>
              <a:rPr lang="en-ZA" dirty="0" smtClean="0">
                <a:solidFill>
                  <a:schemeClr val="tx1"/>
                </a:solidFill>
              </a:rPr>
              <a:t>World </a:t>
            </a:r>
            <a:r>
              <a:rPr lang="en-ZA" dirty="0">
                <a:solidFill>
                  <a:schemeClr val="tx1"/>
                </a:solidFill>
              </a:rPr>
              <a:t>AIDS Day campaign (a three-phased approach: pre, during and post activities).</a:t>
            </a:r>
          </a:p>
          <a:p>
            <a:pPr marL="457200" indent="-457200" algn="just">
              <a:buFont typeface="Arial" panose="020B0604020202020204" pitchFamily="34" charset="0"/>
              <a:buChar char="•"/>
            </a:pPr>
            <a:r>
              <a:rPr lang="en-ZA" dirty="0" smtClean="0">
                <a:solidFill>
                  <a:schemeClr val="tx1"/>
                </a:solidFill>
              </a:rPr>
              <a:t>Major </a:t>
            </a:r>
            <a:r>
              <a:rPr lang="en-ZA" dirty="0">
                <a:solidFill>
                  <a:schemeClr val="tx1"/>
                </a:solidFill>
              </a:rPr>
              <a:t>policy announcements (HCT revitalisation, MMC expansion). </a:t>
            </a:r>
          </a:p>
          <a:p>
            <a:pPr>
              <a:buFont typeface="Wingdings" pitchFamily="2" charset="2"/>
              <a:buChar char="§"/>
            </a:pPr>
            <a:endParaRPr lang="en-ZA" dirty="0"/>
          </a:p>
          <a:p>
            <a:r>
              <a:rPr lang="en-US" dirty="0"/>
              <a:t> </a:t>
            </a:r>
          </a:p>
          <a:p>
            <a:pPr marL="457200" indent="-457200" algn="just">
              <a:buFont typeface="Arial" pitchFamily="34" charset="0"/>
              <a:buChar char="•"/>
            </a:pPr>
            <a:endParaRPr lang="en-US" dirty="0" smtClean="0"/>
          </a:p>
          <a:p>
            <a:pPr algn="l"/>
            <a:endParaRPr lang="en-US" dirty="0"/>
          </a:p>
          <a:p>
            <a:pPr marL="457200" indent="-457200" algn="l">
              <a:buFont typeface="Arial" pitchFamily="34" charset="0"/>
              <a:buChar char="•"/>
            </a:pPr>
            <a:endParaRPr lang="en-GB" dirty="0"/>
          </a:p>
        </p:txBody>
      </p:sp>
    </p:spTree>
    <p:extLst>
      <p:ext uri="{BB962C8B-B14F-4D97-AF65-F5344CB8AC3E}">
        <p14:creationId xmlns:p14="http://schemas.microsoft.com/office/powerpoint/2010/main" val="21685240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Main WAD event</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lnSpcReduction="10000"/>
          </a:bodyPr>
          <a:lstStyle/>
          <a:p>
            <a:pPr marL="457200" indent="-457200" algn="just">
              <a:buFont typeface="Arial" panose="020B0604020202020204" pitchFamily="34" charset="0"/>
              <a:buChar char="•"/>
            </a:pPr>
            <a:r>
              <a:rPr lang="en-ZA" dirty="0" smtClean="0">
                <a:solidFill>
                  <a:schemeClr val="tx1"/>
                </a:solidFill>
              </a:rPr>
              <a:t>Will be held in </a:t>
            </a:r>
            <a:r>
              <a:rPr lang="en-ZA" dirty="0" err="1" smtClean="0">
                <a:solidFill>
                  <a:schemeClr val="tx1"/>
                </a:solidFill>
              </a:rPr>
              <a:t>Mkhondo</a:t>
            </a:r>
            <a:r>
              <a:rPr lang="en-ZA" dirty="0" smtClean="0">
                <a:solidFill>
                  <a:schemeClr val="tx1"/>
                </a:solidFill>
              </a:rPr>
              <a:t>, Gert Sibande district, Mpumalanga. </a:t>
            </a:r>
          </a:p>
          <a:p>
            <a:pPr marL="457200" indent="-457200" algn="just">
              <a:buFont typeface="Arial" panose="020B0604020202020204" pitchFamily="34" charset="0"/>
              <a:buChar char="•"/>
            </a:pPr>
            <a:r>
              <a:rPr lang="en-ZA" dirty="0" smtClean="0">
                <a:solidFill>
                  <a:schemeClr val="tx1"/>
                </a:solidFill>
              </a:rPr>
              <a:t>Reason: The latest antenatal survey shows that the Gert Sibande district has the largest prevalence of HIV infection – 46%. </a:t>
            </a:r>
          </a:p>
          <a:p>
            <a:pPr marL="457200" indent="-457200" algn="just">
              <a:buFont typeface="Arial" panose="020B0604020202020204" pitchFamily="34" charset="0"/>
              <a:buChar char="•"/>
            </a:pPr>
            <a:endParaRPr lang="en-ZA" dirty="0">
              <a:solidFill>
                <a:schemeClr val="tx1"/>
              </a:solidFill>
            </a:endParaRPr>
          </a:p>
          <a:p>
            <a:pPr>
              <a:buFont typeface="Wingdings" pitchFamily="2" charset="2"/>
              <a:buChar char="§"/>
            </a:pPr>
            <a:endParaRPr lang="en-ZA" dirty="0"/>
          </a:p>
          <a:p>
            <a:r>
              <a:rPr lang="en-US" dirty="0"/>
              <a:t> </a:t>
            </a:r>
          </a:p>
          <a:p>
            <a:pPr marL="457200" indent="-457200" algn="just">
              <a:buFont typeface="Arial" pitchFamily="34" charset="0"/>
              <a:buChar char="•"/>
            </a:pPr>
            <a:endParaRPr lang="en-US" dirty="0" smtClean="0"/>
          </a:p>
          <a:p>
            <a:pPr algn="l"/>
            <a:endParaRPr lang="en-US" dirty="0"/>
          </a:p>
          <a:p>
            <a:pPr marL="457200" indent="-457200" algn="l">
              <a:buFont typeface="Arial" pitchFamily="34" charset="0"/>
              <a:buChar char="•"/>
            </a:pPr>
            <a:endParaRPr lang="en-GB" dirty="0"/>
          </a:p>
        </p:txBody>
      </p:sp>
    </p:spTree>
    <p:extLst>
      <p:ext uri="{BB962C8B-B14F-4D97-AF65-F5344CB8AC3E}">
        <p14:creationId xmlns:p14="http://schemas.microsoft.com/office/powerpoint/2010/main" val="6533416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2013 WAD campaign approach</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47500" lnSpcReduction="20000"/>
          </a:bodyPr>
          <a:lstStyle/>
          <a:p>
            <a:pPr algn="just">
              <a:lnSpc>
                <a:spcPct val="115000"/>
              </a:lnSpc>
              <a:spcBef>
                <a:spcPts val="0"/>
              </a:spcBef>
            </a:pPr>
            <a:r>
              <a:rPr lang="en-ZA" b="1" dirty="0">
                <a:solidFill>
                  <a:schemeClr val="tx1"/>
                </a:solidFill>
              </a:rPr>
              <a:t>Before World AIDS </a:t>
            </a:r>
            <a:r>
              <a:rPr lang="en-ZA" b="1" dirty="0" smtClean="0">
                <a:solidFill>
                  <a:schemeClr val="tx1"/>
                </a:solidFill>
              </a:rPr>
              <a:t>Day (Provinces can adapt parts of the approach):</a:t>
            </a:r>
            <a:endParaRPr lang="en-ZA" b="1" dirty="0" smtClean="0">
              <a:solidFill>
                <a:schemeClr val="tx1"/>
              </a:solidFill>
            </a:endParaRPr>
          </a:p>
          <a:p>
            <a:pPr algn="just">
              <a:lnSpc>
                <a:spcPct val="115000"/>
              </a:lnSpc>
              <a:spcBef>
                <a:spcPts val="0"/>
              </a:spcBef>
            </a:pPr>
            <a:endParaRPr lang="en-ZA" b="1" dirty="0">
              <a:solidFill>
                <a:schemeClr val="tx1"/>
              </a:solidFill>
            </a:endParaRPr>
          </a:p>
          <a:p>
            <a:pPr marL="342900" indent="-342900" algn="just">
              <a:lnSpc>
                <a:spcPct val="115000"/>
              </a:lnSpc>
              <a:spcBef>
                <a:spcPts val="0"/>
              </a:spcBef>
              <a:buFont typeface="Arial" pitchFamily="34" charset="0"/>
              <a:buChar char="•"/>
            </a:pPr>
            <a:r>
              <a:rPr lang="en-ZA" dirty="0">
                <a:solidFill>
                  <a:schemeClr val="tx1"/>
                </a:solidFill>
              </a:rPr>
              <a:t>Media breakfast launch </a:t>
            </a:r>
            <a:r>
              <a:rPr lang="en-ZA" dirty="0" smtClean="0">
                <a:solidFill>
                  <a:schemeClr val="tx1"/>
                </a:solidFill>
              </a:rPr>
              <a:t>(21 November) </a:t>
            </a:r>
            <a:r>
              <a:rPr lang="en-ZA" dirty="0">
                <a:solidFill>
                  <a:schemeClr val="tx1"/>
                </a:solidFill>
              </a:rPr>
              <a:t>at the host municipality, followed by a community activation rollout and a national </a:t>
            </a:r>
            <a:r>
              <a:rPr lang="en-ZA" dirty="0" smtClean="0">
                <a:solidFill>
                  <a:schemeClr val="tx1"/>
                </a:solidFill>
              </a:rPr>
              <a:t>Outside </a:t>
            </a:r>
            <a:r>
              <a:rPr lang="en-ZA" dirty="0">
                <a:solidFill>
                  <a:schemeClr val="tx1"/>
                </a:solidFill>
              </a:rPr>
              <a:t>Radio Broadcast.</a:t>
            </a:r>
          </a:p>
          <a:p>
            <a:pPr marL="342900" indent="-342900" algn="just">
              <a:lnSpc>
                <a:spcPct val="115000"/>
              </a:lnSpc>
              <a:spcBef>
                <a:spcPts val="0"/>
              </a:spcBef>
              <a:buFont typeface="Arial" pitchFamily="34" charset="0"/>
              <a:buChar char="•"/>
            </a:pPr>
            <a:r>
              <a:rPr lang="en-ZA" dirty="0">
                <a:solidFill>
                  <a:schemeClr val="tx1"/>
                </a:solidFill>
              </a:rPr>
              <a:t>PSA announcing the HCT revitalisation campaign.</a:t>
            </a:r>
          </a:p>
          <a:p>
            <a:pPr marL="342900" indent="-342900" algn="just">
              <a:lnSpc>
                <a:spcPct val="115000"/>
              </a:lnSpc>
              <a:spcBef>
                <a:spcPts val="0"/>
              </a:spcBef>
              <a:buFont typeface="Arial" pitchFamily="34" charset="0"/>
              <a:buChar char="•"/>
            </a:pPr>
            <a:r>
              <a:rPr lang="en-ZA" dirty="0">
                <a:solidFill>
                  <a:schemeClr val="tx1"/>
                </a:solidFill>
              </a:rPr>
              <a:t>Live reads on public, commercial and community radio.</a:t>
            </a:r>
          </a:p>
          <a:p>
            <a:pPr marL="342900" indent="-342900" algn="just">
              <a:lnSpc>
                <a:spcPct val="115000"/>
              </a:lnSpc>
              <a:spcBef>
                <a:spcPts val="0"/>
              </a:spcBef>
              <a:buFont typeface="Arial" pitchFamily="34" charset="0"/>
              <a:buChar char="•"/>
            </a:pPr>
            <a:r>
              <a:rPr lang="en-ZA" dirty="0">
                <a:solidFill>
                  <a:schemeClr val="tx1"/>
                </a:solidFill>
              </a:rPr>
              <a:t>Distribute IEC materials.</a:t>
            </a:r>
          </a:p>
          <a:p>
            <a:pPr marL="342900" indent="-342900" algn="just">
              <a:lnSpc>
                <a:spcPct val="115000"/>
              </a:lnSpc>
              <a:spcBef>
                <a:spcPts val="0"/>
              </a:spcBef>
              <a:buFont typeface="Arial" pitchFamily="34" charset="0"/>
              <a:buChar char="•"/>
            </a:pPr>
            <a:r>
              <a:rPr lang="en-ZA" dirty="0">
                <a:solidFill>
                  <a:schemeClr val="tx1"/>
                </a:solidFill>
              </a:rPr>
              <a:t>Provision of HCT, health screening and social services.</a:t>
            </a:r>
          </a:p>
          <a:p>
            <a:pPr marL="342900" indent="-342900" algn="just">
              <a:lnSpc>
                <a:spcPct val="115000"/>
              </a:lnSpc>
              <a:spcBef>
                <a:spcPts val="0"/>
              </a:spcBef>
              <a:buFont typeface="Arial" pitchFamily="34" charset="0"/>
              <a:buChar char="•"/>
            </a:pPr>
            <a:r>
              <a:rPr lang="en-ZA" dirty="0">
                <a:solidFill>
                  <a:schemeClr val="tx1"/>
                </a:solidFill>
              </a:rPr>
              <a:t>Social </a:t>
            </a:r>
            <a:r>
              <a:rPr lang="en-ZA" dirty="0" smtClean="0">
                <a:solidFill>
                  <a:schemeClr val="tx1"/>
                </a:solidFill>
              </a:rPr>
              <a:t>mobilisation </a:t>
            </a:r>
            <a:r>
              <a:rPr lang="en-ZA" dirty="0">
                <a:solidFill>
                  <a:schemeClr val="tx1"/>
                </a:solidFill>
              </a:rPr>
              <a:t>(community dialogues and social activations, door-to-door </a:t>
            </a:r>
            <a:r>
              <a:rPr lang="en-ZA" dirty="0" smtClean="0">
                <a:solidFill>
                  <a:schemeClr val="tx1"/>
                </a:solidFill>
              </a:rPr>
              <a:t>campaigns).</a:t>
            </a:r>
            <a:endParaRPr lang="en-ZA" dirty="0">
              <a:solidFill>
                <a:schemeClr val="tx1"/>
              </a:solidFill>
            </a:endParaRPr>
          </a:p>
          <a:p>
            <a:pPr marL="342900" indent="-342900" algn="just">
              <a:lnSpc>
                <a:spcPct val="115000"/>
              </a:lnSpc>
              <a:spcBef>
                <a:spcPts val="0"/>
              </a:spcBef>
              <a:buFont typeface="Arial" pitchFamily="34" charset="0"/>
              <a:buChar char="•"/>
            </a:pPr>
            <a:r>
              <a:rPr lang="en-ZA" dirty="0">
                <a:solidFill>
                  <a:schemeClr val="tx1"/>
                </a:solidFill>
              </a:rPr>
              <a:t>Mass media communications: TV, radio (including community radio), print, outdoor media</a:t>
            </a:r>
          </a:p>
          <a:p>
            <a:pPr marL="342900" indent="-342900" algn="just">
              <a:lnSpc>
                <a:spcPct val="115000"/>
              </a:lnSpc>
              <a:spcBef>
                <a:spcPts val="0"/>
              </a:spcBef>
              <a:buFont typeface="Arial" pitchFamily="34" charset="0"/>
              <a:buChar char="•"/>
            </a:pPr>
            <a:r>
              <a:rPr lang="en-ZA" dirty="0">
                <a:solidFill>
                  <a:schemeClr val="tx1"/>
                </a:solidFill>
              </a:rPr>
              <a:t>Streamline Sixteen Days of Activism on No Violence Against Women and Children into pre WAD activities. </a:t>
            </a:r>
          </a:p>
          <a:p>
            <a:pPr marL="342900" indent="-342900" algn="just">
              <a:lnSpc>
                <a:spcPct val="115000"/>
              </a:lnSpc>
              <a:spcBef>
                <a:spcPts val="0"/>
              </a:spcBef>
              <a:buFont typeface="Arial" pitchFamily="34" charset="0"/>
              <a:buChar char="•"/>
            </a:pPr>
            <a:r>
              <a:rPr lang="en-ZA" dirty="0">
                <a:solidFill>
                  <a:schemeClr val="tx1"/>
                </a:solidFill>
              </a:rPr>
              <a:t>Minister , DP and Premier to lead door-to-door campaign a day before WAD.</a:t>
            </a:r>
            <a:endParaRPr lang="en-GB" dirty="0">
              <a:solidFill>
                <a:schemeClr val="tx1"/>
              </a:solidFill>
            </a:endParaRPr>
          </a:p>
          <a:p>
            <a:pPr marL="457200" indent="-457200" algn="just">
              <a:buFont typeface="Arial" panose="020B0604020202020204" pitchFamily="34" charset="0"/>
              <a:buChar char="•"/>
            </a:pPr>
            <a:endParaRPr lang="en-ZA" dirty="0">
              <a:solidFill>
                <a:schemeClr val="tx1"/>
              </a:solidFill>
            </a:endParaRPr>
          </a:p>
          <a:p>
            <a:pPr>
              <a:buFont typeface="Wingdings" pitchFamily="2" charset="2"/>
              <a:buChar char="§"/>
            </a:pPr>
            <a:endParaRPr lang="en-ZA" dirty="0"/>
          </a:p>
          <a:p>
            <a:r>
              <a:rPr lang="en-US" dirty="0"/>
              <a:t> </a:t>
            </a:r>
          </a:p>
          <a:p>
            <a:pPr marL="457200" indent="-457200" algn="just">
              <a:buFont typeface="Arial" pitchFamily="34" charset="0"/>
              <a:buChar char="•"/>
            </a:pPr>
            <a:endParaRPr lang="en-US" dirty="0" smtClean="0"/>
          </a:p>
          <a:p>
            <a:pPr algn="l"/>
            <a:endParaRPr lang="en-US" dirty="0"/>
          </a:p>
          <a:p>
            <a:pPr marL="457200" indent="-457200" algn="l">
              <a:buFont typeface="Arial" pitchFamily="34" charset="0"/>
              <a:buChar char="•"/>
            </a:pPr>
            <a:endParaRPr lang="en-GB" dirty="0"/>
          </a:p>
        </p:txBody>
      </p:sp>
    </p:spTree>
    <p:extLst>
      <p:ext uri="{BB962C8B-B14F-4D97-AF65-F5344CB8AC3E}">
        <p14:creationId xmlns:p14="http://schemas.microsoft.com/office/powerpoint/2010/main" val="11595243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2013 WAD campaign approach Cont…</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55000" lnSpcReduction="20000"/>
          </a:bodyPr>
          <a:lstStyle/>
          <a:p>
            <a:pPr algn="just"/>
            <a:r>
              <a:rPr lang="en-ZA" b="1" dirty="0">
                <a:solidFill>
                  <a:schemeClr val="tx1"/>
                </a:solidFill>
              </a:rPr>
              <a:t>On World AIDS </a:t>
            </a:r>
            <a:r>
              <a:rPr lang="en-ZA" b="1" dirty="0" smtClean="0">
                <a:solidFill>
                  <a:schemeClr val="tx1"/>
                </a:solidFill>
              </a:rPr>
              <a:t>Day (Provinces can adapt parts of the programme):</a:t>
            </a:r>
            <a:endParaRPr lang="en-ZA" b="1" dirty="0" smtClean="0">
              <a:solidFill>
                <a:schemeClr val="tx1"/>
              </a:solidFill>
            </a:endParaRPr>
          </a:p>
          <a:p>
            <a:pPr algn="just"/>
            <a:endParaRPr lang="en-ZA" b="1" dirty="0">
              <a:solidFill>
                <a:schemeClr val="tx1"/>
              </a:solidFill>
            </a:endParaRPr>
          </a:p>
          <a:p>
            <a:pPr marL="457200" indent="-457200" algn="just">
              <a:buFont typeface="Arial" panose="020B0604020202020204" pitchFamily="34" charset="0"/>
              <a:buChar char="•"/>
            </a:pPr>
            <a:r>
              <a:rPr lang="en-ZA" b="1" dirty="0">
                <a:solidFill>
                  <a:schemeClr val="tx1"/>
                </a:solidFill>
              </a:rPr>
              <a:t>Part 1</a:t>
            </a:r>
            <a:r>
              <a:rPr lang="en-ZA" dirty="0">
                <a:solidFill>
                  <a:schemeClr val="tx1"/>
                </a:solidFill>
              </a:rPr>
              <a:t> - Media engagement/Live broadcast.</a:t>
            </a:r>
          </a:p>
          <a:p>
            <a:pPr marL="457200" indent="-457200" algn="just">
              <a:buFont typeface="Arial" panose="020B0604020202020204" pitchFamily="34" charset="0"/>
              <a:buChar char="•"/>
            </a:pPr>
            <a:r>
              <a:rPr lang="en-ZA" b="1" dirty="0">
                <a:solidFill>
                  <a:schemeClr val="tx1"/>
                </a:solidFill>
              </a:rPr>
              <a:t>Part 2</a:t>
            </a:r>
            <a:r>
              <a:rPr lang="en-ZA" dirty="0">
                <a:solidFill>
                  <a:schemeClr val="tx1"/>
                </a:solidFill>
              </a:rPr>
              <a:t> – Policy in action (principals interacting with the faith-based sector for their commitment to HCT).</a:t>
            </a:r>
          </a:p>
          <a:p>
            <a:pPr marL="457200" indent="-457200" algn="just">
              <a:buFont typeface="Arial" panose="020B0604020202020204" pitchFamily="34" charset="0"/>
              <a:buChar char="•"/>
            </a:pPr>
            <a:r>
              <a:rPr lang="en-ZA" b="1" dirty="0">
                <a:solidFill>
                  <a:schemeClr val="tx1"/>
                </a:solidFill>
              </a:rPr>
              <a:t>Part 3</a:t>
            </a:r>
            <a:r>
              <a:rPr lang="en-ZA" dirty="0">
                <a:solidFill>
                  <a:schemeClr val="tx1"/>
                </a:solidFill>
              </a:rPr>
              <a:t> - Official programme (1-hour 30 </a:t>
            </a:r>
            <a:r>
              <a:rPr lang="en-ZA" dirty="0" err="1">
                <a:solidFill>
                  <a:schemeClr val="tx1"/>
                </a:solidFill>
              </a:rPr>
              <a:t>mimutes</a:t>
            </a:r>
            <a:r>
              <a:rPr lang="en-ZA" dirty="0">
                <a:solidFill>
                  <a:schemeClr val="tx1"/>
                </a:solidFill>
              </a:rPr>
              <a:t> official running order, including key note address by President). </a:t>
            </a:r>
          </a:p>
          <a:p>
            <a:pPr marL="457200" indent="-457200" algn="just">
              <a:buFont typeface="Arial" panose="020B0604020202020204" pitchFamily="34" charset="0"/>
              <a:buChar char="•"/>
            </a:pPr>
            <a:r>
              <a:rPr lang="en-ZA" b="1" dirty="0">
                <a:solidFill>
                  <a:schemeClr val="tx1"/>
                </a:solidFill>
              </a:rPr>
              <a:t>Part 4</a:t>
            </a:r>
            <a:r>
              <a:rPr lang="en-ZA" dirty="0">
                <a:solidFill>
                  <a:schemeClr val="tx1"/>
                </a:solidFill>
              </a:rPr>
              <a:t> - Health education and promotion/jamboree session and discussion sessions on HIV and TB, GBV, women’s health, etc.)</a:t>
            </a:r>
          </a:p>
          <a:p>
            <a:pPr marL="457200" indent="-457200" algn="just">
              <a:buFont typeface="Arial" panose="020B0604020202020204" pitchFamily="34" charset="0"/>
              <a:buChar char="•"/>
            </a:pPr>
            <a:r>
              <a:rPr lang="en-ZA" dirty="0">
                <a:solidFill>
                  <a:schemeClr val="tx1"/>
                </a:solidFill>
              </a:rPr>
              <a:t>Distribution of IEC material and exhibition of various programmes and services throughout the day (from 08h00 – 17h00).</a:t>
            </a:r>
          </a:p>
          <a:p>
            <a:pPr marL="457200" indent="-457200" algn="just">
              <a:buFont typeface="Arial" panose="020B0604020202020204" pitchFamily="34" charset="0"/>
              <a:buChar char="•"/>
            </a:pPr>
            <a:r>
              <a:rPr lang="en-ZA" dirty="0">
                <a:solidFill>
                  <a:schemeClr val="tx1"/>
                </a:solidFill>
              </a:rPr>
              <a:t>Provision of HCT, health screening and social services (from 08h00 – 17h00).</a:t>
            </a:r>
          </a:p>
          <a:p>
            <a:pPr marL="457200" indent="-457200" algn="just">
              <a:buFont typeface="Arial" panose="020B0604020202020204" pitchFamily="34" charset="0"/>
              <a:buChar char="•"/>
            </a:pPr>
            <a:endParaRPr lang="en-ZA" dirty="0">
              <a:solidFill>
                <a:schemeClr val="tx1"/>
              </a:solidFill>
            </a:endParaRPr>
          </a:p>
          <a:p>
            <a:pPr>
              <a:buFont typeface="Wingdings" pitchFamily="2" charset="2"/>
              <a:buChar char="§"/>
            </a:pPr>
            <a:endParaRPr lang="en-ZA" dirty="0"/>
          </a:p>
          <a:p>
            <a:r>
              <a:rPr lang="en-US" dirty="0"/>
              <a:t> </a:t>
            </a:r>
          </a:p>
          <a:p>
            <a:pPr marL="457200" indent="-457200" algn="just">
              <a:buFont typeface="Arial" pitchFamily="34" charset="0"/>
              <a:buChar char="•"/>
            </a:pPr>
            <a:endParaRPr lang="en-US" dirty="0" smtClean="0"/>
          </a:p>
          <a:p>
            <a:pPr algn="l"/>
            <a:endParaRPr lang="en-US" dirty="0"/>
          </a:p>
          <a:p>
            <a:pPr marL="457200" indent="-457200" algn="l">
              <a:buFont typeface="Arial" pitchFamily="34" charset="0"/>
              <a:buChar char="•"/>
            </a:pPr>
            <a:endParaRPr lang="en-GB" dirty="0"/>
          </a:p>
        </p:txBody>
      </p:sp>
    </p:spTree>
    <p:extLst>
      <p:ext uri="{BB962C8B-B14F-4D97-AF65-F5344CB8AC3E}">
        <p14:creationId xmlns:p14="http://schemas.microsoft.com/office/powerpoint/2010/main" val="21838466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2013 WAD campaign approach Cont…</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47500" lnSpcReduction="20000"/>
          </a:bodyPr>
          <a:lstStyle/>
          <a:p>
            <a:pPr algn="l"/>
            <a:r>
              <a:rPr lang="en-ZA" b="1" dirty="0">
                <a:solidFill>
                  <a:schemeClr val="tx1"/>
                </a:solidFill>
              </a:rPr>
              <a:t>Post World AIDS Day – December 2013</a:t>
            </a:r>
            <a:r>
              <a:rPr lang="en-ZA" b="1" dirty="0" smtClean="0">
                <a:solidFill>
                  <a:schemeClr val="tx1"/>
                </a:solidFill>
              </a:rPr>
              <a:t>:</a:t>
            </a:r>
          </a:p>
          <a:p>
            <a:pPr algn="l"/>
            <a:endParaRPr lang="en-ZA" dirty="0">
              <a:solidFill>
                <a:schemeClr val="tx1"/>
              </a:solidFill>
            </a:endParaRPr>
          </a:p>
          <a:p>
            <a:pPr marL="457200" indent="-457200" algn="l">
              <a:buFont typeface="Arial" panose="020B0604020202020204" pitchFamily="34" charset="0"/>
              <a:buChar char="•"/>
            </a:pPr>
            <a:r>
              <a:rPr lang="en-ZA" dirty="0" smtClean="0">
                <a:solidFill>
                  <a:schemeClr val="tx1"/>
                </a:solidFill>
              </a:rPr>
              <a:t>Drive </a:t>
            </a:r>
            <a:r>
              <a:rPr lang="en-ZA" dirty="0">
                <a:solidFill>
                  <a:schemeClr val="tx1"/>
                </a:solidFill>
              </a:rPr>
              <a:t>safer </a:t>
            </a:r>
            <a:r>
              <a:rPr lang="en-ZA" dirty="0" smtClean="0">
                <a:solidFill>
                  <a:schemeClr val="tx1"/>
                </a:solidFill>
              </a:rPr>
              <a:t>holidays’ </a:t>
            </a:r>
            <a:r>
              <a:rPr lang="en-ZA" dirty="0">
                <a:solidFill>
                  <a:schemeClr val="tx1"/>
                </a:solidFill>
              </a:rPr>
              <a:t>activations to encourage responsible behaviour.</a:t>
            </a:r>
          </a:p>
          <a:p>
            <a:pPr marL="457200" indent="-457200" algn="l">
              <a:buFont typeface="Arial" panose="020B0604020202020204" pitchFamily="34" charset="0"/>
              <a:buChar char="•"/>
            </a:pPr>
            <a:r>
              <a:rPr lang="en-ZA" dirty="0">
                <a:solidFill>
                  <a:schemeClr val="tx1"/>
                </a:solidFill>
              </a:rPr>
              <a:t>Partner with mining, transport/tourism/hospitality sectors to promote HCT.</a:t>
            </a:r>
          </a:p>
          <a:p>
            <a:pPr marL="457200" indent="-457200" algn="l">
              <a:buFont typeface="Arial" panose="020B0604020202020204" pitchFamily="34" charset="0"/>
              <a:buChar char="•"/>
            </a:pPr>
            <a:r>
              <a:rPr lang="en-ZA" dirty="0">
                <a:solidFill>
                  <a:schemeClr val="tx1"/>
                </a:solidFill>
              </a:rPr>
              <a:t>Distribute IEC materials. </a:t>
            </a:r>
          </a:p>
          <a:p>
            <a:pPr marL="457200" indent="-457200" algn="l">
              <a:buFont typeface="Arial" panose="020B0604020202020204" pitchFamily="34" charset="0"/>
              <a:buChar char="•"/>
            </a:pPr>
            <a:r>
              <a:rPr lang="en-ZA" dirty="0">
                <a:solidFill>
                  <a:schemeClr val="tx1"/>
                </a:solidFill>
              </a:rPr>
              <a:t>Intensify mass media presence to promote responsible behaviour, HCT and MMC.</a:t>
            </a:r>
          </a:p>
          <a:p>
            <a:pPr marL="457200" indent="-457200" algn="l">
              <a:buFont typeface="Arial" panose="020B0604020202020204" pitchFamily="34" charset="0"/>
              <a:buChar char="•"/>
            </a:pPr>
            <a:r>
              <a:rPr lang="en-ZA" dirty="0">
                <a:solidFill>
                  <a:schemeClr val="tx1"/>
                </a:solidFill>
              </a:rPr>
              <a:t>Embark on a high impact activation campaign targeting men and key populations with comprehensive health information and services, including HCT and MMC (for example, mining sector, truck stops (HTA Sites) and border posts </a:t>
            </a:r>
            <a:r>
              <a:rPr lang="en-ZA" dirty="0" err="1" smtClean="0">
                <a:solidFill>
                  <a:schemeClr val="tx1"/>
                </a:solidFill>
              </a:rPr>
              <a:t>etc</a:t>
            </a:r>
            <a:r>
              <a:rPr lang="en-ZA" dirty="0" smtClean="0">
                <a:solidFill>
                  <a:schemeClr val="tx1"/>
                </a:solidFill>
              </a:rPr>
              <a:t>).</a:t>
            </a:r>
          </a:p>
          <a:p>
            <a:pPr algn="l"/>
            <a:endParaRPr lang="en-ZA" dirty="0">
              <a:solidFill>
                <a:schemeClr val="tx1"/>
              </a:solidFill>
            </a:endParaRPr>
          </a:p>
          <a:p>
            <a:pPr algn="l"/>
            <a:r>
              <a:rPr lang="en-ZA" b="1" dirty="0" smtClean="0">
                <a:solidFill>
                  <a:schemeClr val="tx1"/>
                </a:solidFill>
              </a:rPr>
              <a:t>January 2014 onwards:</a:t>
            </a:r>
          </a:p>
          <a:p>
            <a:pPr algn="l"/>
            <a:endParaRPr lang="en-ZA" dirty="0" smtClean="0">
              <a:solidFill>
                <a:schemeClr val="tx1"/>
              </a:solidFill>
            </a:endParaRPr>
          </a:p>
          <a:p>
            <a:pPr marL="457200" indent="-457200" algn="l">
              <a:buFont typeface="Arial" panose="020B0604020202020204" pitchFamily="34" charset="0"/>
              <a:buChar char="•"/>
            </a:pPr>
            <a:r>
              <a:rPr lang="en-ZA" dirty="0" smtClean="0">
                <a:solidFill>
                  <a:schemeClr val="tx1"/>
                </a:solidFill>
              </a:rPr>
              <a:t>Streamline campaigns and messages into national health and commemorative days in the annual calendar. </a:t>
            </a:r>
            <a:endParaRPr lang="en-ZA" dirty="0">
              <a:solidFill>
                <a:schemeClr val="tx1"/>
              </a:solidFill>
            </a:endParaRPr>
          </a:p>
          <a:p>
            <a:endParaRPr lang="en-ZA" dirty="0"/>
          </a:p>
          <a:p>
            <a:r>
              <a:rPr lang="en-US" dirty="0"/>
              <a:t> </a:t>
            </a:r>
          </a:p>
          <a:p>
            <a:pPr marL="457200" indent="-457200" algn="just">
              <a:buFont typeface="Arial" pitchFamily="34" charset="0"/>
              <a:buChar char="•"/>
            </a:pPr>
            <a:endParaRPr lang="en-US" dirty="0" smtClean="0"/>
          </a:p>
          <a:p>
            <a:pPr algn="l"/>
            <a:endParaRPr lang="en-US" dirty="0"/>
          </a:p>
          <a:p>
            <a:pPr marL="457200" indent="-457200" algn="l">
              <a:buFont typeface="Arial" pitchFamily="34" charset="0"/>
              <a:buChar char="•"/>
            </a:pPr>
            <a:endParaRPr lang="en-GB" dirty="0"/>
          </a:p>
        </p:txBody>
      </p:sp>
    </p:spTree>
    <p:extLst>
      <p:ext uri="{BB962C8B-B14F-4D97-AF65-F5344CB8AC3E}">
        <p14:creationId xmlns:p14="http://schemas.microsoft.com/office/powerpoint/2010/main" val="39949215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Monitoring and Evaluation</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70000" lnSpcReduction="20000"/>
          </a:bodyPr>
          <a:lstStyle/>
          <a:p>
            <a:pPr marL="457200" lvl="0" indent="-457200" algn="l">
              <a:buFont typeface="Arial" panose="020B0604020202020204" pitchFamily="34" charset="0"/>
              <a:buChar char="•"/>
            </a:pPr>
            <a:r>
              <a:rPr lang="en-US" dirty="0">
                <a:solidFill>
                  <a:schemeClr val="tx1"/>
                </a:solidFill>
              </a:rPr>
              <a:t>Number of individuals and communities </a:t>
            </a:r>
            <a:r>
              <a:rPr lang="en-US" dirty="0" err="1" smtClean="0">
                <a:solidFill>
                  <a:schemeClr val="tx1"/>
                </a:solidFill>
              </a:rPr>
              <a:t>mobilised</a:t>
            </a:r>
            <a:r>
              <a:rPr lang="en-US" dirty="0" smtClean="0">
                <a:solidFill>
                  <a:schemeClr val="tx1"/>
                </a:solidFill>
              </a:rPr>
              <a:t>.</a:t>
            </a:r>
            <a:endParaRPr lang="en-ZA" dirty="0">
              <a:solidFill>
                <a:schemeClr val="tx1"/>
              </a:solidFill>
            </a:endParaRPr>
          </a:p>
          <a:p>
            <a:pPr marL="457200" lvl="0" indent="-457200" algn="l">
              <a:buFont typeface="Arial" panose="020B0604020202020204" pitchFamily="34" charset="0"/>
              <a:buChar char="•"/>
            </a:pPr>
            <a:r>
              <a:rPr lang="en-US" dirty="0">
                <a:solidFill>
                  <a:schemeClr val="tx1"/>
                </a:solidFill>
              </a:rPr>
              <a:t>Number of campaigns implemented (social </a:t>
            </a:r>
            <a:r>
              <a:rPr lang="en-US" dirty="0" err="1">
                <a:solidFill>
                  <a:schemeClr val="tx1"/>
                </a:solidFill>
              </a:rPr>
              <a:t>mobilisation</a:t>
            </a:r>
            <a:r>
              <a:rPr lang="en-US" dirty="0">
                <a:solidFill>
                  <a:schemeClr val="tx1"/>
                </a:solidFill>
              </a:rPr>
              <a:t> activations, outreach campaigns, </a:t>
            </a:r>
            <a:r>
              <a:rPr lang="en-US" dirty="0" smtClean="0">
                <a:solidFill>
                  <a:schemeClr val="tx1"/>
                </a:solidFill>
              </a:rPr>
              <a:t>dialogues, </a:t>
            </a:r>
            <a:r>
              <a:rPr lang="en-US" dirty="0" err="1">
                <a:solidFill>
                  <a:schemeClr val="tx1"/>
                </a:solidFill>
              </a:rPr>
              <a:t>etc</a:t>
            </a:r>
            <a:r>
              <a:rPr lang="en-US" dirty="0" smtClean="0">
                <a:solidFill>
                  <a:schemeClr val="tx1"/>
                </a:solidFill>
              </a:rPr>
              <a:t>).</a:t>
            </a:r>
            <a:endParaRPr lang="en-ZA" dirty="0">
              <a:solidFill>
                <a:schemeClr val="tx1"/>
              </a:solidFill>
            </a:endParaRPr>
          </a:p>
          <a:p>
            <a:pPr marL="457200" lvl="0" indent="-457200" algn="l">
              <a:buFont typeface="Arial" panose="020B0604020202020204" pitchFamily="34" charset="0"/>
              <a:buChar char="•"/>
            </a:pPr>
            <a:r>
              <a:rPr lang="en-US" dirty="0">
                <a:solidFill>
                  <a:schemeClr val="tx1"/>
                </a:solidFill>
              </a:rPr>
              <a:t>Number of individuals and communities reached with services in terms of demand creation (HCT, TB Services, Screening for </a:t>
            </a:r>
            <a:r>
              <a:rPr lang="en-US" dirty="0" smtClean="0">
                <a:solidFill>
                  <a:schemeClr val="tx1"/>
                </a:solidFill>
              </a:rPr>
              <a:t>NCDs, </a:t>
            </a:r>
            <a:r>
              <a:rPr lang="en-US" dirty="0" err="1">
                <a:solidFill>
                  <a:schemeClr val="tx1"/>
                </a:solidFill>
              </a:rPr>
              <a:t>etc</a:t>
            </a:r>
            <a:r>
              <a:rPr lang="en-US" dirty="0" smtClean="0">
                <a:solidFill>
                  <a:schemeClr val="tx1"/>
                </a:solidFill>
              </a:rPr>
              <a:t>). </a:t>
            </a:r>
            <a:endParaRPr lang="en-ZA" dirty="0">
              <a:solidFill>
                <a:schemeClr val="tx1"/>
              </a:solidFill>
            </a:endParaRPr>
          </a:p>
          <a:p>
            <a:pPr marL="457200" lvl="0" indent="-457200" algn="l">
              <a:buFont typeface="Arial" panose="020B0604020202020204" pitchFamily="34" charset="0"/>
              <a:buChar char="•"/>
            </a:pPr>
            <a:r>
              <a:rPr lang="en-US" dirty="0">
                <a:solidFill>
                  <a:schemeClr val="tx1"/>
                </a:solidFill>
              </a:rPr>
              <a:t>Number of IEC Materials </a:t>
            </a:r>
            <a:r>
              <a:rPr lang="en-US" dirty="0" smtClean="0">
                <a:solidFill>
                  <a:schemeClr val="tx1"/>
                </a:solidFill>
              </a:rPr>
              <a:t>distributed. </a:t>
            </a:r>
            <a:endParaRPr lang="en-ZA" dirty="0">
              <a:solidFill>
                <a:schemeClr val="tx1"/>
              </a:solidFill>
            </a:endParaRPr>
          </a:p>
          <a:p>
            <a:pPr marL="457200" lvl="0" indent="-457200" algn="l">
              <a:buFont typeface="Arial" panose="020B0604020202020204" pitchFamily="34" charset="0"/>
              <a:buChar char="•"/>
            </a:pPr>
            <a:r>
              <a:rPr lang="en-US" dirty="0">
                <a:solidFill>
                  <a:schemeClr val="tx1"/>
                </a:solidFill>
              </a:rPr>
              <a:t>Number of individuals referred for continuum of </a:t>
            </a:r>
            <a:r>
              <a:rPr lang="en-US" dirty="0" smtClean="0">
                <a:solidFill>
                  <a:schemeClr val="tx1"/>
                </a:solidFill>
              </a:rPr>
              <a:t>care.</a:t>
            </a:r>
            <a:endParaRPr lang="en-ZA" dirty="0">
              <a:solidFill>
                <a:schemeClr val="tx1"/>
              </a:solidFill>
            </a:endParaRPr>
          </a:p>
          <a:p>
            <a:pPr marL="457200" lvl="0" indent="-457200" algn="l">
              <a:buFont typeface="Arial" panose="020B0604020202020204" pitchFamily="34" charset="0"/>
              <a:buChar char="•"/>
            </a:pPr>
            <a:r>
              <a:rPr lang="en-US" dirty="0">
                <a:solidFill>
                  <a:schemeClr val="tx1"/>
                </a:solidFill>
              </a:rPr>
              <a:t>Number of people reached through mass media platforms (including print media coverage, audience ratings, listenership and coverage in respect to other platforms, for instance, social media, </a:t>
            </a:r>
            <a:r>
              <a:rPr lang="en-US" dirty="0" err="1">
                <a:solidFill>
                  <a:schemeClr val="tx1"/>
                </a:solidFill>
              </a:rPr>
              <a:t>etc</a:t>
            </a:r>
            <a:r>
              <a:rPr lang="en-US" dirty="0" smtClean="0">
                <a:solidFill>
                  <a:schemeClr val="tx1"/>
                </a:solidFill>
              </a:rPr>
              <a:t>). </a:t>
            </a:r>
            <a:endParaRPr lang="en-ZA" dirty="0">
              <a:solidFill>
                <a:schemeClr val="tx1"/>
              </a:solidFill>
            </a:endParaRPr>
          </a:p>
          <a:p>
            <a:r>
              <a:rPr lang="en-US" dirty="0"/>
              <a:t> </a:t>
            </a:r>
          </a:p>
          <a:p>
            <a:pPr marL="457200" indent="-457200" algn="just">
              <a:buFont typeface="Arial" pitchFamily="34" charset="0"/>
              <a:buChar char="•"/>
            </a:pPr>
            <a:endParaRPr lang="en-US" dirty="0" smtClean="0"/>
          </a:p>
          <a:p>
            <a:pPr algn="l"/>
            <a:endParaRPr lang="en-US" dirty="0"/>
          </a:p>
          <a:p>
            <a:pPr marL="457200" indent="-457200" algn="l">
              <a:buFont typeface="Arial" pitchFamily="34" charset="0"/>
              <a:buChar char="•"/>
            </a:pPr>
            <a:endParaRPr lang="en-GB" dirty="0"/>
          </a:p>
        </p:txBody>
      </p:sp>
    </p:spTree>
    <p:extLst>
      <p:ext uri="{BB962C8B-B14F-4D97-AF65-F5344CB8AC3E}">
        <p14:creationId xmlns:p14="http://schemas.microsoft.com/office/powerpoint/2010/main" val="21201137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Media campaign</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77500" lnSpcReduction="20000"/>
          </a:bodyPr>
          <a:lstStyle/>
          <a:p>
            <a:pPr marL="457200" indent="-457200" algn="just">
              <a:buFont typeface="Arial" pitchFamily="34" charset="0"/>
              <a:buChar char="•"/>
            </a:pPr>
            <a:r>
              <a:rPr lang="en-US" sz="1800" dirty="0" smtClean="0">
                <a:solidFill>
                  <a:schemeClr val="tx1"/>
                </a:solidFill>
              </a:rPr>
              <a:t>SANAC, </a:t>
            </a:r>
            <a:r>
              <a:rPr lang="en-US" sz="1800" dirty="0" err="1" smtClean="0">
                <a:solidFill>
                  <a:schemeClr val="tx1"/>
                </a:solidFill>
              </a:rPr>
              <a:t>NDoH</a:t>
            </a:r>
            <a:r>
              <a:rPr lang="en-US" sz="1800" dirty="0" smtClean="0">
                <a:solidFill>
                  <a:schemeClr val="tx1"/>
                </a:solidFill>
              </a:rPr>
              <a:t> and the GCIS are currently engaging various media outlets on activities to promote World AIDS Day and the campaign messages.  </a:t>
            </a:r>
          </a:p>
          <a:p>
            <a:pPr marL="457200" indent="-457200" algn="just">
              <a:buFont typeface="Arial" pitchFamily="34" charset="0"/>
              <a:buChar char="•"/>
            </a:pPr>
            <a:r>
              <a:rPr lang="en-US" sz="1800" dirty="0" smtClean="0">
                <a:solidFill>
                  <a:schemeClr val="tx1"/>
                </a:solidFill>
              </a:rPr>
              <a:t>SANAC, in partnership with JHESSA, has shot a TV PSA with the Health Minister promoting MMC.</a:t>
            </a:r>
          </a:p>
          <a:p>
            <a:pPr marL="457200" indent="-457200" algn="just">
              <a:buFont typeface="Arial" pitchFamily="34" charset="0"/>
              <a:buChar char="•"/>
            </a:pPr>
            <a:r>
              <a:rPr lang="en-US" sz="1800" dirty="0" smtClean="0">
                <a:solidFill>
                  <a:schemeClr val="tx1"/>
                </a:solidFill>
              </a:rPr>
              <a:t>SANAC, in partnership with JHHESA, will record radio PSAs in various African languages to promote MMC. </a:t>
            </a:r>
          </a:p>
          <a:p>
            <a:pPr marL="457200" indent="-457200" algn="just">
              <a:buFont typeface="Arial" pitchFamily="34" charset="0"/>
              <a:buChar char="•"/>
            </a:pPr>
            <a:r>
              <a:rPr lang="en-US" sz="1800" dirty="0" smtClean="0">
                <a:solidFill>
                  <a:schemeClr val="tx1"/>
                </a:solidFill>
              </a:rPr>
              <a:t>SANAC will fund public activation radio outside broadcasts in the host district, Gert Sibande, Mpumalanga.</a:t>
            </a:r>
          </a:p>
          <a:p>
            <a:pPr marL="457200" indent="-457200" algn="just">
              <a:buFont typeface="Arial" pitchFamily="34" charset="0"/>
              <a:buChar char="•"/>
            </a:pPr>
            <a:r>
              <a:rPr lang="en-US" sz="1800" dirty="0" smtClean="0">
                <a:solidFill>
                  <a:schemeClr val="tx1"/>
                </a:solidFill>
              </a:rPr>
              <a:t>SANAC, in partnership with Irish Aid, will have</a:t>
            </a:r>
            <a:r>
              <a:rPr lang="en-US" sz="2000" dirty="0" smtClean="0">
                <a:solidFill>
                  <a:schemeClr val="tx1"/>
                </a:solidFill>
              </a:rPr>
              <a:t> a two-week radio spot on four </a:t>
            </a:r>
            <a:r>
              <a:rPr lang="en-US" sz="2000" dirty="0" err="1" smtClean="0">
                <a:solidFill>
                  <a:schemeClr val="tx1"/>
                </a:solidFill>
              </a:rPr>
              <a:t>Primedia</a:t>
            </a:r>
            <a:r>
              <a:rPr lang="en-US" sz="2000" dirty="0" smtClean="0">
                <a:solidFill>
                  <a:schemeClr val="tx1"/>
                </a:solidFill>
              </a:rPr>
              <a:t> stations promoting World AIDS Day and HCT and MMC.</a:t>
            </a:r>
          </a:p>
          <a:p>
            <a:pPr marL="457200" indent="-457200" algn="just">
              <a:buFont typeface="Arial" pitchFamily="34" charset="0"/>
              <a:buChar char="•"/>
            </a:pPr>
            <a:r>
              <a:rPr lang="en-US" sz="2000" dirty="0" smtClean="0">
                <a:solidFill>
                  <a:schemeClr val="tx1"/>
                </a:solidFill>
              </a:rPr>
              <a:t>Lead SA has agreed to carry stories on HCT and MMC as part of its social responsibility </a:t>
            </a:r>
            <a:r>
              <a:rPr lang="en-US" sz="2000" dirty="0" err="1" smtClean="0">
                <a:solidFill>
                  <a:schemeClr val="tx1"/>
                </a:solidFill>
              </a:rPr>
              <a:t>programme</a:t>
            </a:r>
            <a:r>
              <a:rPr lang="en-US" sz="2000" dirty="0" smtClean="0">
                <a:solidFill>
                  <a:schemeClr val="tx1"/>
                </a:solidFill>
              </a:rPr>
              <a:t> in the Independent newspapers. </a:t>
            </a:r>
          </a:p>
          <a:p>
            <a:pPr marL="457200" indent="-457200" algn="just">
              <a:buFont typeface="Arial" pitchFamily="34" charset="0"/>
              <a:buChar char="•"/>
            </a:pPr>
            <a:r>
              <a:rPr lang="en-US" sz="2000" dirty="0" smtClean="0">
                <a:solidFill>
                  <a:schemeClr val="tx1"/>
                </a:solidFill>
              </a:rPr>
              <a:t>SANAC has undertaken to post two adverts promoting World AIDS Day and HCT and MMC in the Sunday newspapers.</a:t>
            </a:r>
          </a:p>
          <a:p>
            <a:pPr marL="457200" indent="-457200" algn="just">
              <a:buFont typeface="Arial" pitchFamily="34" charset="0"/>
              <a:buChar char="•"/>
            </a:pPr>
            <a:r>
              <a:rPr lang="en-US" sz="2000" dirty="0" smtClean="0">
                <a:solidFill>
                  <a:schemeClr val="tx1"/>
                </a:solidFill>
              </a:rPr>
              <a:t>SANAC has undertaken to print a limited number of IEC materials for World AIDS Day. </a:t>
            </a:r>
          </a:p>
          <a:p>
            <a:pPr marL="457200" indent="-457200" algn="just">
              <a:buFont typeface="Arial" pitchFamily="34" charset="0"/>
              <a:buChar char="•"/>
            </a:pPr>
            <a:r>
              <a:rPr lang="en-US" sz="2000" dirty="0" smtClean="0">
                <a:solidFill>
                  <a:schemeClr val="tx1"/>
                </a:solidFill>
              </a:rPr>
              <a:t>SANAC has undertaken to fund the re-run of the Health Minister’s FDC PSA on SABC TV and radio.    </a:t>
            </a:r>
            <a:endParaRPr lang="en-US" sz="2000" dirty="0">
              <a:solidFill>
                <a:schemeClr val="tx1"/>
              </a:solidFill>
            </a:endParaRPr>
          </a:p>
          <a:p>
            <a:r>
              <a:rPr lang="en-US" dirty="0"/>
              <a:t> </a:t>
            </a:r>
          </a:p>
          <a:p>
            <a:pPr marL="457200" indent="-457200" algn="just">
              <a:buFont typeface="Arial" pitchFamily="34" charset="0"/>
              <a:buChar char="•"/>
            </a:pPr>
            <a:endParaRPr lang="en-US" dirty="0" smtClean="0"/>
          </a:p>
          <a:p>
            <a:pPr algn="l"/>
            <a:endParaRPr lang="en-US" dirty="0"/>
          </a:p>
          <a:p>
            <a:pPr marL="457200" indent="-457200" algn="l">
              <a:buFont typeface="Arial" pitchFamily="34" charset="0"/>
              <a:buChar char="•"/>
            </a:pPr>
            <a:endParaRPr lang="en-GB" dirty="0"/>
          </a:p>
        </p:txBody>
      </p:sp>
    </p:spTree>
    <p:extLst>
      <p:ext uri="{BB962C8B-B14F-4D97-AF65-F5344CB8AC3E}">
        <p14:creationId xmlns:p14="http://schemas.microsoft.com/office/powerpoint/2010/main" val="13322069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43912" y="1340768"/>
            <a:ext cx="4456176" cy="4568952"/>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16632"/>
            <a:ext cx="1694498" cy="1377315"/>
          </a:xfrm>
          <a:prstGeom prst="rect">
            <a:avLst/>
          </a:prstGeom>
        </p:spPr>
      </p:pic>
      <p:sp>
        <p:nvSpPr>
          <p:cNvPr id="2" name="Title 1"/>
          <p:cNvSpPr>
            <a:spLocks noGrp="1"/>
          </p:cNvSpPr>
          <p:nvPr>
            <p:ph type="ctrTitle"/>
          </p:nvPr>
        </p:nvSpPr>
        <p:spPr>
          <a:xfrm>
            <a:off x="1187624" y="373241"/>
            <a:ext cx="6694512" cy="1152127"/>
          </a:xfrm>
        </p:spPr>
        <p:txBody>
          <a:bodyPr/>
          <a:lstStyle/>
          <a:p>
            <a:r>
              <a:rPr lang="en-US" dirty="0" smtClean="0">
                <a:solidFill>
                  <a:srgbClr val="C00000"/>
                </a:solidFill>
              </a:rPr>
              <a:t>Thank you</a:t>
            </a:r>
            <a:endParaRPr lang="en-GB" dirty="0">
              <a:solidFill>
                <a:srgbClr val="C00000"/>
              </a:solidFill>
            </a:endParaRPr>
          </a:p>
        </p:txBody>
      </p:sp>
      <p:sp>
        <p:nvSpPr>
          <p:cNvPr id="3" name="Subtitle 2"/>
          <p:cNvSpPr>
            <a:spLocks noGrp="1"/>
          </p:cNvSpPr>
          <p:nvPr>
            <p:ph type="subTitle" idx="1"/>
          </p:nvPr>
        </p:nvSpPr>
        <p:spPr>
          <a:xfrm>
            <a:off x="395536" y="1772816"/>
            <a:ext cx="7992888" cy="4032448"/>
          </a:xfrm>
        </p:spPr>
        <p:txBody>
          <a:bodyPr/>
          <a:lstStyle/>
          <a:p>
            <a:pPr algn="l"/>
            <a:r>
              <a:rPr lang="en-US" dirty="0" smtClean="0"/>
              <a:t> </a:t>
            </a:r>
            <a:endParaRPr lang="en-GB" dirty="0"/>
          </a:p>
        </p:txBody>
      </p:sp>
      <p:sp>
        <p:nvSpPr>
          <p:cNvPr id="8" name="Rectangle 7"/>
          <p:cNvSpPr/>
          <p:nvPr/>
        </p:nvSpPr>
        <p:spPr>
          <a:xfrm>
            <a:off x="2343912" y="2204864"/>
            <a:ext cx="4572000" cy="2585323"/>
          </a:xfrm>
          <a:prstGeom prst="rect">
            <a:avLst/>
          </a:prstGeom>
        </p:spPr>
        <p:txBody>
          <a:bodyPr>
            <a:spAutoFit/>
          </a:bodyPr>
          <a:lstStyle/>
          <a:p>
            <a:pPr algn="ctr"/>
            <a:endParaRPr lang="en-US" dirty="0" smtClean="0">
              <a:solidFill>
                <a:srgbClr val="C00000"/>
              </a:solidFill>
            </a:endParaRPr>
          </a:p>
          <a:p>
            <a:pPr algn="ctr"/>
            <a:r>
              <a:rPr lang="en-US" dirty="0" smtClean="0">
                <a:solidFill>
                  <a:srgbClr val="C00000"/>
                </a:solidFill>
              </a:rPr>
              <a:t>ZERO</a:t>
            </a:r>
          </a:p>
          <a:p>
            <a:pPr algn="ctr"/>
            <a:r>
              <a:rPr lang="en-US" dirty="0" smtClean="0"/>
              <a:t> </a:t>
            </a:r>
            <a:r>
              <a:rPr lang="en-US" dirty="0"/>
              <a:t>new HIV and TB infections</a:t>
            </a:r>
          </a:p>
          <a:p>
            <a:pPr algn="ctr"/>
            <a:r>
              <a:rPr lang="en-US" dirty="0">
                <a:solidFill>
                  <a:srgbClr val="C00000"/>
                </a:solidFill>
              </a:rPr>
              <a:t>ZERO </a:t>
            </a:r>
            <a:endParaRPr lang="en-US" dirty="0" smtClean="0">
              <a:solidFill>
                <a:srgbClr val="C00000"/>
              </a:solidFill>
            </a:endParaRPr>
          </a:p>
          <a:p>
            <a:pPr algn="ctr"/>
            <a:r>
              <a:rPr lang="en-US" dirty="0" smtClean="0"/>
              <a:t>new </a:t>
            </a:r>
            <a:r>
              <a:rPr lang="en-US" dirty="0"/>
              <a:t>infections due to vertical transmission </a:t>
            </a:r>
          </a:p>
          <a:p>
            <a:pPr algn="ctr"/>
            <a:r>
              <a:rPr lang="en-US" dirty="0">
                <a:solidFill>
                  <a:srgbClr val="C00000"/>
                </a:solidFill>
              </a:rPr>
              <a:t>ZERO </a:t>
            </a:r>
            <a:endParaRPr lang="en-US" dirty="0" smtClean="0">
              <a:solidFill>
                <a:srgbClr val="C00000"/>
              </a:solidFill>
            </a:endParaRPr>
          </a:p>
          <a:p>
            <a:pPr algn="ctr"/>
            <a:r>
              <a:rPr lang="en-US" dirty="0" smtClean="0"/>
              <a:t>preventable </a:t>
            </a:r>
            <a:r>
              <a:rPr lang="en-US" dirty="0"/>
              <a:t>HIV and TB deaths</a:t>
            </a:r>
          </a:p>
          <a:p>
            <a:pPr algn="ctr"/>
            <a:r>
              <a:rPr lang="en-US" dirty="0">
                <a:solidFill>
                  <a:srgbClr val="C00000"/>
                </a:solidFill>
              </a:rPr>
              <a:t>ZERO </a:t>
            </a:r>
            <a:endParaRPr lang="en-US" dirty="0" smtClean="0">
              <a:solidFill>
                <a:srgbClr val="C00000"/>
              </a:solidFill>
            </a:endParaRPr>
          </a:p>
          <a:p>
            <a:pPr algn="ctr"/>
            <a:r>
              <a:rPr lang="en-US" dirty="0" smtClean="0"/>
              <a:t>HIV </a:t>
            </a:r>
            <a:r>
              <a:rPr lang="en-US" dirty="0"/>
              <a:t>and TB discrimination </a:t>
            </a:r>
            <a:endParaRPr lang="en-GB" dirty="0"/>
          </a:p>
        </p:txBody>
      </p:sp>
    </p:spTree>
    <p:extLst>
      <p:ext uri="{BB962C8B-B14F-4D97-AF65-F5344CB8AC3E}">
        <p14:creationId xmlns:p14="http://schemas.microsoft.com/office/powerpoint/2010/main" val="35213703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33" y="185404"/>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187624" y="373241"/>
            <a:ext cx="6694512" cy="1152127"/>
          </a:xfrm>
        </p:spPr>
        <p:txBody>
          <a:bodyPr>
            <a:noAutofit/>
          </a:bodyPr>
          <a:lstStyle/>
          <a:p>
            <a:r>
              <a:rPr lang="en-US" sz="4000" dirty="0" smtClean="0">
                <a:solidFill>
                  <a:srgbClr val="C00000"/>
                </a:solidFill>
              </a:rPr>
              <a:t>Introduction</a:t>
            </a:r>
            <a:endParaRPr lang="en-GB" sz="4000" dirty="0">
              <a:solidFill>
                <a:srgbClr val="C00000"/>
              </a:solidFill>
            </a:endParaRPr>
          </a:p>
        </p:txBody>
      </p:sp>
      <p:sp>
        <p:nvSpPr>
          <p:cNvPr id="3" name="Subtitle 2"/>
          <p:cNvSpPr>
            <a:spLocks noGrp="1"/>
          </p:cNvSpPr>
          <p:nvPr>
            <p:ph type="subTitle" idx="1"/>
          </p:nvPr>
        </p:nvSpPr>
        <p:spPr>
          <a:xfrm>
            <a:off x="395536" y="1772816"/>
            <a:ext cx="7344816" cy="4032448"/>
          </a:xfrm>
        </p:spPr>
        <p:txBody>
          <a:bodyPr>
            <a:normAutofit/>
          </a:bodyPr>
          <a:lstStyle/>
          <a:p>
            <a:pPr algn="just"/>
            <a:r>
              <a:rPr lang="en-US" dirty="0" smtClean="0">
                <a:solidFill>
                  <a:schemeClr val="tx1"/>
                </a:solidFill>
              </a:rPr>
              <a:t>Purpose </a:t>
            </a:r>
            <a:r>
              <a:rPr lang="en-US" dirty="0">
                <a:solidFill>
                  <a:schemeClr val="tx1"/>
                </a:solidFill>
              </a:rPr>
              <a:t>of this </a:t>
            </a:r>
            <a:r>
              <a:rPr lang="en-US" dirty="0" smtClean="0">
                <a:solidFill>
                  <a:schemeClr val="tx1"/>
                </a:solidFill>
              </a:rPr>
              <a:t>document:</a:t>
            </a:r>
          </a:p>
          <a:p>
            <a:pPr marL="457200" indent="-457200" algn="just">
              <a:buFont typeface="Arial" pitchFamily="34" charset="0"/>
              <a:buChar char="•"/>
            </a:pPr>
            <a:r>
              <a:rPr lang="en-US" dirty="0" smtClean="0">
                <a:solidFill>
                  <a:schemeClr val="tx1"/>
                </a:solidFill>
              </a:rPr>
              <a:t>To introduce the focus for World AIDS Day 2013. </a:t>
            </a:r>
          </a:p>
          <a:p>
            <a:pPr marL="457200" indent="-457200" algn="just">
              <a:buFont typeface="Arial" pitchFamily="34" charset="0"/>
              <a:buChar char="•"/>
            </a:pPr>
            <a:r>
              <a:rPr lang="en-ZA" dirty="0" smtClean="0">
                <a:solidFill>
                  <a:schemeClr val="tx1"/>
                </a:solidFill>
              </a:rPr>
              <a:t>To introduce the theme for World AIDS Day 2013.</a:t>
            </a:r>
            <a:endParaRPr lang="en-GB" dirty="0">
              <a:solidFill>
                <a:schemeClr val="tx1"/>
              </a:solidFill>
            </a:endParaRPr>
          </a:p>
        </p:txBody>
      </p:sp>
    </p:spTree>
    <p:extLst>
      <p:ext uri="{BB962C8B-B14F-4D97-AF65-F5344CB8AC3E}">
        <p14:creationId xmlns:p14="http://schemas.microsoft.com/office/powerpoint/2010/main" val="742636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33" y="185404"/>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475656" y="373241"/>
            <a:ext cx="6696744" cy="1152127"/>
          </a:xfrm>
        </p:spPr>
        <p:txBody>
          <a:bodyPr>
            <a:noAutofit/>
          </a:bodyPr>
          <a:lstStyle/>
          <a:p>
            <a:r>
              <a:rPr lang="en-GB" sz="4000" dirty="0" smtClean="0">
                <a:solidFill>
                  <a:srgbClr val="C00000"/>
                </a:solidFill>
              </a:rPr>
              <a:t>Focus for WAD 2013</a:t>
            </a:r>
            <a:endParaRPr lang="en-GB" sz="4000" dirty="0">
              <a:solidFill>
                <a:srgbClr val="C00000"/>
              </a:solidFill>
            </a:endParaRPr>
          </a:p>
        </p:txBody>
      </p:sp>
      <p:sp>
        <p:nvSpPr>
          <p:cNvPr id="3" name="Subtitle 2"/>
          <p:cNvSpPr>
            <a:spLocks noGrp="1"/>
          </p:cNvSpPr>
          <p:nvPr>
            <p:ph type="subTitle" idx="1"/>
          </p:nvPr>
        </p:nvSpPr>
        <p:spPr>
          <a:xfrm>
            <a:off x="395536" y="1772816"/>
            <a:ext cx="7344816" cy="4032448"/>
          </a:xfrm>
        </p:spPr>
        <p:txBody>
          <a:bodyPr>
            <a:normAutofit fontScale="92500"/>
          </a:bodyPr>
          <a:lstStyle/>
          <a:p>
            <a:pPr algn="just">
              <a:lnSpc>
                <a:spcPct val="115000"/>
              </a:lnSpc>
              <a:spcBef>
                <a:spcPts val="0"/>
              </a:spcBef>
            </a:pPr>
            <a:r>
              <a:rPr lang="en-US" dirty="0" smtClean="0">
                <a:solidFill>
                  <a:schemeClr val="tx1"/>
                </a:solidFill>
                <a:ea typeface="Times New Roman"/>
                <a:cs typeface="Calibri"/>
              </a:rPr>
              <a:t>Two focus areas: </a:t>
            </a:r>
            <a:endParaRPr lang="en-US" dirty="0">
              <a:solidFill>
                <a:schemeClr val="tx1"/>
              </a:solidFill>
              <a:ea typeface="Times New Roman"/>
              <a:cs typeface="Times New Roman"/>
            </a:endParaRPr>
          </a:p>
          <a:p>
            <a:pPr algn="just">
              <a:lnSpc>
                <a:spcPct val="115000"/>
              </a:lnSpc>
              <a:spcBef>
                <a:spcPts val="0"/>
              </a:spcBef>
            </a:pPr>
            <a:r>
              <a:rPr lang="en-US" dirty="0">
                <a:solidFill>
                  <a:schemeClr val="tx1"/>
                </a:solidFill>
                <a:ea typeface="Times New Roman"/>
                <a:cs typeface="Calibri"/>
              </a:rPr>
              <a:t> </a:t>
            </a:r>
            <a:endParaRPr lang="en-US" dirty="0">
              <a:solidFill>
                <a:schemeClr val="tx1"/>
              </a:solidFill>
              <a:ea typeface="Times New Roman"/>
              <a:cs typeface="Times New Roman"/>
            </a:endParaRPr>
          </a:p>
          <a:p>
            <a:pPr marL="342900" marR="0" lvl="0" indent="-342900" algn="just">
              <a:lnSpc>
                <a:spcPct val="115000"/>
              </a:lnSpc>
              <a:spcBef>
                <a:spcPts val="0"/>
              </a:spcBef>
              <a:spcAft>
                <a:spcPts val="0"/>
              </a:spcAft>
              <a:buFont typeface="Symbol"/>
              <a:buChar char=""/>
            </a:pPr>
            <a:r>
              <a:rPr lang="en-US" sz="2400" dirty="0" smtClean="0">
                <a:solidFill>
                  <a:schemeClr val="tx1"/>
                </a:solidFill>
                <a:ea typeface="Times New Roman"/>
                <a:cs typeface="Calibri"/>
              </a:rPr>
              <a:t>To build on the strength and achievements of the 2010 HIV </a:t>
            </a:r>
            <a:r>
              <a:rPr lang="en-US" sz="2400" dirty="0" err="1" smtClean="0">
                <a:solidFill>
                  <a:schemeClr val="tx1"/>
                </a:solidFill>
                <a:ea typeface="Times New Roman"/>
                <a:cs typeface="Calibri"/>
              </a:rPr>
              <a:t>Counselling</a:t>
            </a:r>
            <a:r>
              <a:rPr lang="en-US" sz="2400" dirty="0" smtClean="0">
                <a:solidFill>
                  <a:schemeClr val="tx1"/>
                </a:solidFill>
                <a:ea typeface="Times New Roman"/>
                <a:cs typeface="Calibri"/>
              </a:rPr>
              <a:t> and Testing (HCT) campaign. On world AIDS Day 2013, a </a:t>
            </a:r>
            <a:r>
              <a:rPr lang="en-US" sz="2400" dirty="0" err="1" smtClean="0">
                <a:solidFill>
                  <a:schemeClr val="tx1"/>
                </a:solidFill>
                <a:ea typeface="Times New Roman"/>
                <a:cs typeface="Calibri"/>
              </a:rPr>
              <a:t>revitalised</a:t>
            </a:r>
            <a:r>
              <a:rPr lang="en-US" sz="2400" dirty="0" smtClean="0">
                <a:solidFill>
                  <a:schemeClr val="tx1"/>
                </a:solidFill>
                <a:ea typeface="Times New Roman"/>
                <a:cs typeface="Calibri"/>
              </a:rPr>
              <a:t> HCT campaign will be launched.</a:t>
            </a:r>
          </a:p>
          <a:p>
            <a:pPr marL="342900" marR="0" lvl="0" indent="-342900" algn="just">
              <a:lnSpc>
                <a:spcPct val="115000"/>
              </a:lnSpc>
              <a:spcBef>
                <a:spcPts val="0"/>
              </a:spcBef>
              <a:spcAft>
                <a:spcPts val="0"/>
              </a:spcAft>
              <a:buFont typeface="Symbol"/>
              <a:buChar char=""/>
            </a:pPr>
            <a:r>
              <a:rPr lang="en-US" sz="2400" dirty="0" smtClean="0">
                <a:solidFill>
                  <a:schemeClr val="tx1"/>
                </a:solidFill>
                <a:ea typeface="Times New Roman"/>
                <a:cs typeface="Calibri"/>
              </a:rPr>
              <a:t> To </a:t>
            </a:r>
            <a:r>
              <a:rPr lang="en-US" sz="2400" dirty="0" err="1" smtClean="0">
                <a:solidFill>
                  <a:schemeClr val="tx1"/>
                </a:solidFill>
                <a:ea typeface="Times New Roman"/>
                <a:cs typeface="Calibri"/>
              </a:rPr>
              <a:t>mobilise</a:t>
            </a:r>
            <a:r>
              <a:rPr lang="en-US" sz="2400" dirty="0" smtClean="0">
                <a:solidFill>
                  <a:schemeClr val="tx1"/>
                </a:solidFill>
                <a:ea typeface="Times New Roman"/>
                <a:cs typeface="Calibri"/>
              </a:rPr>
              <a:t> South African men and boys to take up medical male circumcision services and to </a:t>
            </a:r>
            <a:r>
              <a:rPr lang="en-US" sz="2400" dirty="0" err="1" smtClean="0">
                <a:solidFill>
                  <a:schemeClr val="tx1"/>
                </a:solidFill>
                <a:ea typeface="Times New Roman"/>
                <a:cs typeface="Calibri"/>
              </a:rPr>
              <a:t>mobilise</a:t>
            </a:r>
            <a:r>
              <a:rPr lang="en-US" sz="2400" dirty="0" smtClean="0">
                <a:solidFill>
                  <a:schemeClr val="tx1"/>
                </a:solidFill>
                <a:ea typeface="Times New Roman"/>
                <a:cs typeface="Calibri"/>
              </a:rPr>
              <a:t> society around the benefits of medical male circumcision.  </a:t>
            </a:r>
          </a:p>
          <a:p>
            <a:pPr marR="0" lvl="0" algn="just">
              <a:lnSpc>
                <a:spcPct val="115000"/>
              </a:lnSpc>
              <a:spcBef>
                <a:spcPts val="0"/>
              </a:spcBef>
              <a:spcAft>
                <a:spcPts val="0"/>
              </a:spcAft>
            </a:pPr>
            <a:r>
              <a:rPr lang="en-US" sz="2400" dirty="0" smtClean="0">
                <a:ea typeface="Times New Roman"/>
                <a:cs typeface="Calibri"/>
              </a:rPr>
              <a:t>  </a:t>
            </a:r>
            <a:endParaRPr lang="en-GB" sz="2400" dirty="0"/>
          </a:p>
        </p:txBody>
      </p:sp>
    </p:spTree>
    <p:extLst>
      <p:ext uri="{BB962C8B-B14F-4D97-AF65-F5344CB8AC3E}">
        <p14:creationId xmlns:p14="http://schemas.microsoft.com/office/powerpoint/2010/main" val="14083327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The Theme</a:t>
            </a:r>
            <a:endParaRPr lang="en-GB"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lnSpcReduction="10000"/>
          </a:bodyPr>
          <a:lstStyle/>
          <a:p>
            <a:pPr algn="just">
              <a:lnSpc>
                <a:spcPct val="115000"/>
              </a:lnSpc>
              <a:spcBef>
                <a:spcPts val="0"/>
              </a:spcBef>
            </a:pPr>
            <a:r>
              <a:rPr lang="en-GB" sz="2400" dirty="0" smtClean="0">
                <a:solidFill>
                  <a:schemeClr val="tx1"/>
                </a:solidFill>
              </a:rPr>
              <a:t>In view of the focus areas of World AIDS Day 2013, SANAC </a:t>
            </a:r>
            <a:r>
              <a:rPr lang="en-GB" sz="2400" dirty="0">
                <a:solidFill>
                  <a:schemeClr val="tx1"/>
                </a:solidFill>
              </a:rPr>
              <a:t>facilitated a meeting with communication partners such as GCIS, Soul City, </a:t>
            </a:r>
            <a:r>
              <a:rPr lang="en-GB" sz="2400" dirty="0" err="1">
                <a:solidFill>
                  <a:schemeClr val="tx1"/>
                </a:solidFill>
              </a:rPr>
              <a:t>loveLife</a:t>
            </a:r>
            <a:r>
              <a:rPr lang="en-GB" sz="2400" dirty="0">
                <a:solidFill>
                  <a:schemeClr val="tx1"/>
                </a:solidFill>
              </a:rPr>
              <a:t>, JHHESA, WHO, CMT to determine a theme. Communicators resolved to pre-test a theme in various communities</a:t>
            </a:r>
            <a:r>
              <a:rPr lang="en-GB" sz="2400" dirty="0" smtClean="0">
                <a:solidFill>
                  <a:schemeClr val="tx1"/>
                </a:solidFill>
              </a:rPr>
              <a:t>.</a:t>
            </a:r>
          </a:p>
          <a:p>
            <a:pPr algn="just">
              <a:lnSpc>
                <a:spcPct val="115000"/>
              </a:lnSpc>
              <a:spcBef>
                <a:spcPts val="0"/>
              </a:spcBef>
            </a:pPr>
            <a:endParaRPr lang="en-GB" sz="2400" dirty="0" smtClean="0">
              <a:solidFill>
                <a:schemeClr val="tx1"/>
              </a:solidFill>
            </a:endParaRPr>
          </a:p>
          <a:p>
            <a:pPr algn="just">
              <a:lnSpc>
                <a:spcPct val="115000"/>
              </a:lnSpc>
              <a:spcBef>
                <a:spcPts val="0"/>
              </a:spcBef>
            </a:pPr>
            <a:r>
              <a:rPr lang="en-GB" sz="2400" dirty="0" smtClean="0">
                <a:solidFill>
                  <a:schemeClr val="tx1"/>
                </a:solidFill>
              </a:rPr>
              <a:t>One theme was chosen and it has been approved by the Minister:</a:t>
            </a:r>
          </a:p>
          <a:p>
            <a:pPr algn="just">
              <a:lnSpc>
                <a:spcPct val="115000"/>
              </a:lnSpc>
              <a:spcBef>
                <a:spcPts val="0"/>
              </a:spcBef>
            </a:pPr>
            <a:endParaRPr lang="en-GB" sz="2400" dirty="0" smtClean="0"/>
          </a:p>
          <a:p>
            <a:pPr algn="just">
              <a:lnSpc>
                <a:spcPct val="115000"/>
              </a:lnSpc>
              <a:spcBef>
                <a:spcPts val="0"/>
              </a:spcBef>
            </a:pPr>
            <a:r>
              <a:rPr lang="en-GB" sz="2400" dirty="0">
                <a:solidFill>
                  <a:srgbClr val="FF0000"/>
                </a:solidFill>
              </a:rPr>
              <a:t>G</a:t>
            </a:r>
            <a:r>
              <a:rPr lang="en-GB" sz="2400" dirty="0" smtClean="0">
                <a:solidFill>
                  <a:srgbClr val="FF0000"/>
                </a:solidFill>
              </a:rPr>
              <a:t>et wise. Get tested. Get circumcised. </a:t>
            </a:r>
          </a:p>
          <a:p>
            <a:pPr algn="just">
              <a:lnSpc>
                <a:spcPct val="115000"/>
              </a:lnSpc>
              <a:spcBef>
                <a:spcPts val="0"/>
              </a:spcBef>
            </a:pPr>
            <a:endParaRPr lang="en-GB" sz="2400" dirty="0">
              <a:solidFill>
                <a:srgbClr val="FF0000"/>
              </a:solidFill>
            </a:endParaRPr>
          </a:p>
          <a:p>
            <a:pPr algn="just">
              <a:lnSpc>
                <a:spcPct val="115000"/>
              </a:lnSpc>
              <a:spcBef>
                <a:spcPts val="0"/>
              </a:spcBef>
            </a:pPr>
            <a:endParaRPr lang="en-GB" sz="2400" dirty="0">
              <a:solidFill>
                <a:srgbClr val="FF0000"/>
              </a:solidFill>
            </a:endParaRPr>
          </a:p>
        </p:txBody>
      </p:sp>
    </p:spTree>
    <p:extLst>
      <p:ext uri="{BB962C8B-B14F-4D97-AF65-F5344CB8AC3E}">
        <p14:creationId xmlns:p14="http://schemas.microsoft.com/office/powerpoint/2010/main" val="22831305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Key Messages</a:t>
            </a:r>
            <a:endParaRPr lang="en-GB"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85000" lnSpcReduction="20000"/>
          </a:bodyPr>
          <a:lstStyle/>
          <a:p>
            <a:pPr marL="457200" indent="-457200" algn="just">
              <a:lnSpc>
                <a:spcPct val="115000"/>
              </a:lnSpc>
              <a:spcBef>
                <a:spcPts val="0"/>
              </a:spcBef>
              <a:buFont typeface="Arial" pitchFamily="34" charset="0"/>
              <a:buChar char="•"/>
            </a:pPr>
            <a:r>
              <a:rPr lang="en-US" dirty="0" smtClean="0">
                <a:solidFill>
                  <a:schemeClr val="tx1"/>
                </a:solidFill>
              </a:rPr>
              <a:t>Reinforce the NSP message: Every South African to test for HIV, at least, once a year. </a:t>
            </a:r>
          </a:p>
          <a:p>
            <a:pPr marL="457200" indent="-457200" algn="just">
              <a:lnSpc>
                <a:spcPct val="115000"/>
              </a:lnSpc>
              <a:spcBef>
                <a:spcPts val="0"/>
              </a:spcBef>
              <a:buFont typeface="Arial" pitchFamily="34" charset="0"/>
              <a:buChar char="•"/>
            </a:pPr>
            <a:r>
              <a:rPr lang="en-US" dirty="0" smtClean="0">
                <a:solidFill>
                  <a:schemeClr val="tx1"/>
                </a:solidFill>
              </a:rPr>
              <a:t>HCT is a form of prevention.</a:t>
            </a:r>
          </a:p>
          <a:p>
            <a:pPr marL="457200" indent="-457200" algn="just">
              <a:lnSpc>
                <a:spcPct val="115000"/>
              </a:lnSpc>
              <a:spcBef>
                <a:spcPts val="0"/>
              </a:spcBef>
              <a:buFont typeface="Arial" pitchFamily="34" charset="0"/>
              <a:buChar char="•"/>
            </a:pPr>
            <a:r>
              <a:rPr lang="en-US" dirty="0" smtClean="0">
                <a:solidFill>
                  <a:schemeClr val="tx1"/>
                </a:solidFill>
              </a:rPr>
              <a:t>HCT is an entry point to care, treatment and support.</a:t>
            </a:r>
          </a:p>
          <a:p>
            <a:pPr marL="457200" indent="-457200" algn="just">
              <a:lnSpc>
                <a:spcPct val="115000"/>
              </a:lnSpc>
              <a:spcBef>
                <a:spcPts val="0"/>
              </a:spcBef>
              <a:buFont typeface="Arial" pitchFamily="34" charset="0"/>
              <a:buChar char="•"/>
            </a:pPr>
            <a:r>
              <a:rPr lang="en-US" dirty="0" smtClean="0">
                <a:solidFill>
                  <a:schemeClr val="tx1"/>
                </a:solidFill>
              </a:rPr>
              <a:t>MMC is important for HIV prevention, penile cancer, general hygiene, HPV prevention in women.</a:t>
            </a:r>
          </a:p>
          <a:p>
            <a:pPr marL="457200" indent="-457200" algn="just">
              <a:lnSpc>
                <a:spcPct val="115000"/>
              </a:lnSpc>
              <a:spcBef>
                <a:spcPts val="0"/>
              </a:spcBef>
              <a:buFont typeface="Arial" pitchFamily="34" charset="0"/>
              <a:buChar char="•"/>
            </a:pPr>
            <a:r>
              <a:rPr lang="en-US" dirty="0" smtClean="0">
                <a:solidFill>
                  <a:schemeClr val="tx1"/>
                </a:solidFill>
              </a:rPr>
              <a:t>MMC is a safe procedure.</a:t>
            </a:r>
          </a:p>
          <a:p>
            <a:pPr marL="457200" indent="-457200" algn="just">
              <a:lnSpc>
                <a:spcPct val="115000"/>
              </a:lnSpc>
              <a:spcBef>
                <a:spcPts val="0"/>
              </a:spcBef>
              <a:buFont typeface="Arial" pitchFamily="34" charset="0"/>
              <a:buChar char="•"/>
            </a:pPr>
            <a:r>
              <a:rPr lang="en-US" dirty="0" smtClean="0">
                <a:solidFill>
                  <a:schemeClr val="tx1"/>
                </a:solidFill>
              </a:rPr>
              <a:t>MMC is not 100% effective to protect against HIV infection. Always use a condom during sex.</a:t>
            </a:r>
          </a:p>
          <a:p>
            <a:pPr marL="457200" indent="-457200" algn="just">
              <a:lnSpc>
                <a:spcPct val="115000"/>
              </a:lnSpc>
              <a:spcBef>
                <a:spcPts val="0"/>
              </a:spcBef>
              <a:buFont typeface="Arial" pitchFamily="34" charset="0"/>
              <a:buChar char="•"/>
            </a:pPr>
            <a:endParaRPr lang="en-US" dirty="0"/>
          </a:p>
          <a:p>
            <a:pPr algn="just">
              <a:lnSpc>
                <a:spcPct val="115000"/>
              </a:lnSpc>
              <a:spcBef>
                <a:spcPts val="0"/>
              </a:spcBef>
            </a:pPr>
            <a:endParaRPr lang="en-GB" dirty="0"/>
          </a:p>
        </p:txBody>
      </p:sp>
    </p:spTree>
    <p:extLst>
      <p:ext uri="{BB962C8B-B14F-4D97-AF65-F5344CB8AC3E}">
        <p14:creationId xmlns:p14="http://schemas.microsoft.com/office/powerpoint/2010/main" val="40847979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Moving forward</a:t>
            </a:r>
            <a:endParaRPr lang="en-GB"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85000" lnSpcReduction="20000"/>
          </a:bodyPr>
          <a:lstStyle/>
          <a:p>
            <a:pPr algn="just">
              <a:lnSpc>
                <a:spcPct val="115000"/>
              </a:lnSpc>
              <a:spcBef>
                <a:spcPts val="0"/>
              </a:spcBef>
            </a:pPr>
            <a:r>
              <a:rPr lang="en-US" dirty="0" smtClean="0">
                <a:solidFill>
                  <a:schemeClr val="tx1"/>
                </a:solidFill>
              </a:rPr>
              <a:t>We request provinces and stakeholders to:</a:t>
            </a:r>
          </a:p>
          <a:p>
            <a:pPr marL="457200" indent="-457200" algn="just">
              <a:lnSpc>
                <a:spcPct val="115000"/>
              </a:lnSpc>
              <a:spcBef>
                <a:spcPts val="0"/>
              </a:spcBef>
              <a:buFont typeface="Arial" pitchFamily="34" charset="0"/>
              <a:buChar char="•"/>
            </a:pPr>
            <a:endParaRPr lang="en-US" dirty="0" smtClean="0">
              <a:solidFill>
                <a:schemeClr val="tx1"/>
              </a:solidFill>
            </a:endParaRPr>
          </a:p>
          <a:p>
            <a:pPr marL="457200" indent="-457200" algn="just">
              <a:lnSpc>
                <a:spcPct val="115000"/>
              </a:lnSpc>
              <a:spcBef>
                <a:spcPts val="0"/>
              </a:spcBef>
              <a:buFont typeface="Arial" pitchFamily="34" charset="0"/>
              <a:buChar char="•"/>
            </a:pPr>
            <a:r>
              <a:rPr lang="en-US" dirty="0" smtClean="0">
                <a:solidFill>
                  <a:schemeClr val="tx1"/>
                </a:solidFill>
              </a:rPr>
              <a:t>Adopt the theme for World AIDS Day 2013. </a:t>
            </a:r>
          </a:p>
          <a:p>
            <a:pPr marL="457200" indent="-457200" algn="just">
              <a:lnSpc>
                <a:spcPct val="115000"/>
              </a:lnSpc>
              <a:spcBef>
                <a:spcPts val="0"/>
              </a:spcBef>
              <a:buFont typeface="Arial" pitchFamily="34" charset="0"/>
              <a:buChar char="•"/>
            </a:pPr>
            <a:r>
              <a:rPr lang="en-US" dirty="0" err="1" smtClean="0">
                <a:solidFill>
                  <a:schemeClr val="tx1"/>
                </a:solidFill>
              </a:rPr>
              <a:t>Publicise</a:t>
            </a:r>
            <a:r>
              <a:rPr lang="en-US" dirty="0" smtClean="0">
                <a:solidFill>
                  <a:schemeClr val="tx1"/>
                </a:solidFill>
              </a:rPr>
              <a:t> the theme amongst all South Africans.</a:t>
            </a:r>
          </a:p>
          <a:p>
            <a:pPr marL="457200" indent="-457200" algn="just">
              <a:lnSpc>
                <a:spcPct val="115000"/>
              </a:lnSpc>
              <a:spcBef>
                <a:spcPts val="0"/>
              </a:spcBef>
              <a:buFont typeface="Arial" pitchFamily="34" charset="0"/>
              <a:buChar char="•"/>
            </a:pPr>
            <a:r>
              <a:rPr lang="en-US" dirty="0" smtClean="0">
                <a:solidFill>
                  <a:schemeClr val="tx1"/>
                </a:solidFill>
              </a:rPr>
              <a:t>Align campaigns and activities to be in line with the focus areas and theme for World AIDS Day 2013. </a:t>
            </a:r>
          </a:p>
          <a:p>
            <a:pPr marL="457200" indent="-457200" algn="just">
              <a:lnSpc>
                <a:spcPct val="115000"/>
              </a:lnSpc>
              <a:spcBef>
                <a:spcPts val="0"/>
              </a:spcBef>
              <a:buFont typeface="Arial" pitchFamily="34" charset="0"/>
              <a:buChar char="•"/>
            </a:pPr>
            <a:r>
              <a:rPr lang="en-US" dirty="0" smtClean="0">
                <a:solidFill>
                  <a:schemeClr val="tx1"/>
                </a:solidFill>
              </a:rPr>
              <a:t>Adopt messages (also approved with the theme by the Minister and to be sent to provinces and stakeholders) and streamline them into their activities. </a:t>
            </a:r>
          </a:p>
          <a:p>
            <a:pPr marL="457200" indent="-457200" algn="just">
              <a:lnSpc>
                <a:spcPct val="115000"/>
              </a:lnSpc>
              <a:spcBef>
                <a:spcPts val="0"/>
              </a:spcBef>
              <a:buFont typeface="Arial" pitchFamily="34" charset="0"/>
              <a:buChar char="•"/>
            </a:pPr>
            <a:endParaRPr lang="en-US" dirty="0"/>
          </a:p>
          <a:p>
            <a:pPr algn="just">
              <a:lnSpc>
                <a:spcPct val="115000"/>
              </a:lnSpc>
              <a:spcBef>
                <a:spcPts val="0"/>
              </a:spcBef>
            </a:pPr>
            <a:endParaRPr lang="en-GB" dirty="0"/>
          </a:p>
        </p:txBody>
      </p:sp>
    </p:spTree>
    <p:extLst>
      <p:ext uri="{BB962C8B-B14F-4D97-AF65-F5344CB8AC3E}">
        <p14:creationId xmlns:p14="http://schemas.microsoft.com/office/powerpoint/2010/main" val="29325138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Suggested action plan</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92500" lnSpcReduction="10000"/>
          </a:bodyPr>
          <a:lstStyle/>
          <a:p>
            <a:pPr marL="457200" indent="-457200" algn="just">
              <a:buFont typeface="Arial" pitchFamily="34" charset="0"/>
              <a:buChar char="•"/>
            </a:pPr>
            <a:r>
              <a:rPr lang="en-US" dirty="0" smtClean="0">
                <a:solidFill>
                  <a:schemeClr val="tx1"/>
                </a:solidFill>
              </a:rPr>
              <a:t>Provinces and stakeholders to have activations such as door-to-door outreach </a:t>
            </a:r>
            <a:r>
              <a:rPr lang="en-US" dirty="0" err="1" smtClean="0">
                <a:solidFill>
                  <a:schemeClr val="tx1"/>
                </a:solidFill>
              </a:rPr>
              <a:t>programmes</a:t>
            </a:r>
            <a:r>
              <a:rPr lang="en-US" dirty="0" smtClean="0">
                <a:solidFill>
                  <a:schemeClr val="tx1"/>
                </a:solidFill>
              </a:rPr>
              <a:t>, taxi-rank awareness campaign, </a:t>
            </a:r>
            <a:r>
              <a:rPr lang="en-US" dirty="0" err="1" smtClean="0">
                <a:solidFill>
                  <a:schemeClr val="tx1"/>
                </a:solidFill>
              </a:rPr>
              <a:t>etc</a:t>
            </a:r>
            <a:r>
              <a:rPr lang="en-US" dirty="0" smtClean="0">
                <a:solidFill>
                  <a:schemeClr val="tx1"/>
                </a:solidFill>
              </a:rPr>
              <a:t>, as from the 25</a:t>
            </a:r>
            <a:r>
              <a:rPr lang="en-US" baseline="30000" dirty="0" smtClean="0">
                <a:solidFill>
                  <a:schemeClr val="tx1"/>
                </a:solidFill>
              </a:rPr>
              <a:t>th</a:t>
            </a:r>
            <a:r>
              <a:rPr lang="en-US" dirty="0" smtClean="0">
                <a:solidFill>
                  <a:schemeClr val="tx1"/>
                </a:solidFill>
              </a:rPr>
              <a:t> of November. </a:t>
            </a:r>
          </a:p>
          <a:p>
            <a:pPr marL="457200" indent="-457200" algn="just">
              <a:buFont typeface="Arial" pitchFamily="34" charset="0"/>
              <a:buChar char="•"/>
            </a:pPr>
            <a:r>
              <a:rPr lang="en-US" dirty="0" smtClean="0">
                <a:solidFill>
                  <a:schemeClr val="tx1"/>
                </a:solidFill>
              </a:rPr>
              <a:t>Provinces and stakeholders to include messages that support and promote the 16 Days of Activism Against Women and Child Abuse which starts on the 25</a:t>
            </a:r>
            <a:r>
              <a:rPr lang="en-US" baseline="30000" dirty="0" smtClean="0">
                <a:solidFill>
                  <a:schemeClr val="tx1"/>
                </a:solidFill>
              </a:rPr>
              <a:t>th</a:t>
            </a:r>
            <a:r>
              <a:rPr lang="en-US" dirty="0" smtClean="0">
                <a:solidFill>
                  <a:schemeClr val="tx1"/>
                </a:solidFill>
              </a:rPr>
              <a:t> of November into their </a:t>
            </a:r>
            <a:r>
              <a:rPr lang="en-US" dirty="0" err="1" smtClean="0">
                <a:solidFill>
                  <a:schemeClr val="tx1"/>
                </a:solidFill>
              </a:rPr>
              <a:t>programmes</a:t>
            </a:r>
            <a:r>
              <a:rPr lang="en-US" dirty="0" smtClean="0">
                <a:solidFill>
                  <a:schemeClr val="tx1"/>
                </a:solidFill>
              </a:rPr>
              <a:t> and activities. </a:t>
            </a:r>
          </a:p>
          <a:p>
            <a:pPr algn="just">
              <a:lnSpc>
                <a:spcPct val="115000"/>
              </a:lnSpc>
              <a:spcBef>
                <a:spcPts val="0"/>
              </a:spcBef>
            </a:pPr>
            <a:endParaRPr lang="en-GB" dirty="0"/>
          </a:p>
        </p:txBody>
      </p:sp>
    </p:spTree>
    <p:extLst>
      <p:ext uri="{BB962C8B-B14F-4D97-AF65-F5344CB8AC3E}">
        <p14:creationId xmlns:p14="http://schemas.microsoft.com/office/powerpoint/2010/main" val="25663404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Key recommendations for suggested action plan</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62500" lnSpcReduction="20000"/>
          </a:bodyPr>
          <a:lstStyle/>
          <a:p>
            <a:pPr marL="457200" indent="-457200" algn="just">
              <a:lnSpc>
                <a:spcPct val="115000"/>
              </a:lnSpc>
              <a:spcBef>
                <a:spcPts val="0"/>
              </a:spcBef>
              <a:buFont typeface="Arial" panose="020B0604020202020204" pitchFamily="34" charset="0"/>
              <a:buChar char="•"/>
            </a:pPr>
            <a:r>
              <a:rPr lang="en-GB" dirty="0">
                <a:solidFill>
                  <a:schemeClr val="tx1"/>
                </a:solidFill>
              </a:rPr>
              <a:t>Intensify the effort to use designated community health cadres to promote HCT and MMC messaging</a:t>
            </a:r>
            <a:r>
              <a:rPr lang="en-GB" dirty="0" smtClean="0">
                <a:solidFill>
                  <a:schemeClr val="tx1"/>
                </a:solidFill>
              </a:rPr>
              <a:t>.</a:t>
            </a:r>
          </a:p>
          <a:p>
            <a:pPr marL="457200" indent="-457200" algn="just">
              <a:lnSpc>
                <a:spcPct val="115000"/>
              </a:lnSpc>
              <a:spcBef>
                <a:spcPts val="0"/>
              </a:spcBef>
              <a:buFont typeface="Arial" panose="020B0604020202020204" pitchFamily="34" charset="0"/>
              <a:buChar char="•"/>
            </a:pPr>
            <a:r>
              <a:rPr lang="en-GB" dirty="0" smtClean="0">
                <a:solidFill>
                  <a:schemeClr val="tx1"/>
                </a:solidFill>
              </a:rPr>
              <a:t>Provinces to partner with other stakeholders and NGOs to complement human resources to promote HCT and MMC messaging.</a:t>
            </a:r>
            <a:endParaRPr lang="en-GB" dirty="0">
              <a:solidFill>
                <a:schemeClr val="tx1"/>
              </a:solidFill>
            </a:endParaRPr>
          </a:p>
          <a:p>
            <a:pPr marL="457200" indent="-457200" algn="just">
              <a:lnSpc>
                <a:spcPct val="115000"/>
              </a:lnSpc>
              <a:spcBef>
                <a:spcPts val="0"/>
              </a:spcBef>
              <a:buFont typeface="Arial" panose="020B0604020202020204" pitchFamily="34" charset="0"/>
              <a:buChar char="•"/>
            </a:pPr>
            <a:r>
              <a:rPr lang="en-GB" dirty="0">
                <a:solidFill>
                  <a:schemeClr val="tx1"/>
                </a:solidFill>
              </a:rPr>
              <a:t>Develop community specific messaging for HCT and MMC, </a:t>
            </a:r>
            <a:r>
              <a:rPr lang="en-GB" dirty="0" err="1">
                <a:solidFill>
                  <a:schemeClr val="tx1"/>
                </a:solidFill>
              </a:rPr>
              <a:t>e.g</a:t>
            </a:r>
            <a:r>
              <a:rPr lang="en-GB" dirty="0">
                <a:solidFill>
                  <a:schemeClr val="tx1"/>
                </a:solidFill>
              </a:rPr>
              <a:t>, MSM, sex workers, children, youth, etc.</a:t>
            </a:r>
          </a:p>
          <a:p>
            <a:pPr marL="457200" indent="-457200" algn="just">
              <a:lnSpc>
                <a:spcPct val="115000"/>
              </a:lnSpc>
              <a:spcBef>
                <a:spcPts val="0"/>
              </a:spcBef>
              <a:buFont typeface="Arial" panose="020B0604020202020204" pitchFamily="34" charset="0"/>
              <a:buChar char="•"/>
            </a:pPr>
            <a:r>
              <a:rPr lang="en-GB" dirty="0">
                <a:solidFill>
                  <a:schemeClr val="tx1"/>
                </a:solidFill>
              </a:rPr>
              <a:t>Amplify achievements made and lessons learnt since 2009.</a:t>
            </a:r>
          </a:p>
          <a:p>
            <a:pPr marL="457200" indent="-457200" algn="just">
              <a:lnSpc>
                <a:spcPct val="115000"/>
              </a:lnSpc>
              <a:spcBef>
                <a:spcPts val="0"/>
              </a:spcBef>
              <a:buFont typeface="Arial" panose="020B0604020202020204" pitchFamily="34" charset="0"/>
              <a:buChar char="•"/>
            </a:pPr>
            <a:r>
              <a:rPr lang="en-GB" dirty="0" smtClean="0">
                <a:solidFill>
                  <a:schemeClr val="tx1"/>
                </a:solidFill>
              </a:rPr>
              <a:t>Action plan needs </a:t>
            </a:r>
            <a:r>
              <a:rPr lang="en-GB" dirty="0">
                <a:solidFill>
                  <a:schemeClr val="tx1"/>
                </a:solidFill>
              </a:rPr>
              <a:t>to </a:t>
            </a:r>
            <a:r>
              <a:rPr lang="en-GB" dirty="0" smtClean="0">
                <a:solidFill>
                  <a:schemeClr val="tx1"/>
                </a:solidFill>
              </a:rPr>
              <a:t>also zoom </a:t>
            </a:r>
            <a:r>
              <a:rPr lang="en-GB" dirty="0">
                <a:solidFill>
                  <a:schemeClr val="tx1"/>
                </a:solidFill>
              </a:rPr>
              <a:t>in on specific </a:t>
            </a:r>
            <a:r>
              <a:rPr lang="en-GB" dirty="0" smtClean="0">
                <a:solidFill>
                  <a:schemeClr val="tx1"/>
                </a:solidFill>
              </a:rPr>
              <a:t>communities, </a:t>
            </a:r>
            <a:r>
              <a:rPr lang="en-GB" dirty="0" err="1" smtClean="0">
                <a:solidFill>
                  <a:schemeClr val="tx1"/>
                </a:solidFill>
              </a:rPr>
              <a:t>e.g</a:t>
            </a:r>
            <a:r>
              <a:rPr lang="en-GB" dirty="0" smtClean="0">
                <a:solidFill>
                  <a:schemeClr val="tx1"/>
                </a:solidFill>
              </a:rPr>
              <a:t>, farm workers, truck drivers </a:t>
            </a:r>
            <a:r>
              <a:rPr lang="en-GB" dirty="0">
                <a:solidFill>
                  <a:schemeClr val="tx1"/>
                </a:solidFill>
              </a:rPr>
              <a:t>and mining communities.</a:t>
            </a:r>
          </a:p>
          <a:p>
            <a:pPr marL="457200" indent="-457200" algn="just">
              <a:lnSpc>
                <a:spcPct val="115000"/>
              </a:lnSpc>
              <a:spcBef>
                <a:spcPts val="0"/>
              </a:spcBef>
              <a:buFont typeface="Arial" panose="020B0604020202020204" pitchFamily="34" charset="0"/>
              <a:buChar char="•"/>
            </a:pPr>
            <a:r>
              <a:rPr lang="en-GB" dirty="0">
                <a:solidFill>
                  <a:schemeClr val="tx1"/>
                </a:solidFill>
              </a:rPr>
              <a:t>Strategy needs to target audiences such as traditional leaders/healers to bolster our efforts to increase demand for HCT and MMC.</a:t>
            </a:r>
          </a:p>
          <a:p>
            <a:pPr marL="457200" indent="-457200" algn="just">
              <a:lnSpc>
                <a:spcPct val="115000"/>
              </a:lnSpc>
              <a:spcBef>
                <a:spcPts val="0"/>
              </a:spcBef>
              <a:buFont typeface="Arial" panose="020B0604020202020204" pitchFamily="34" charset="0"/>
              <a:buChar char="•"/>
            </a:pPr>
            <a:r>
              <a:rPr lang="en-GB" dirty="0">
                <a:solidFill>
                  <a:schemeClr val="tx1"/>
                </a:solidFill>
              </a:rPr>
              <a:t>Strategy needs to drive both HCT and MMC messages simultaneously. </a:t>
            </a:r>
          </a:p>
          <a:p>
            <a:pPr algn="just">
              <a:lnSpc>
                <a:spcPct val="115000"/>
              </a:lnSpc>
              <a:spcBef>
                <a:spcPts val="0"/>
              </a:spcBef>
            </a:pPr>
            <a:endParaRPr lang="en-GB" dirty="0"/>
          </a:p>
        </p:txBody>
      </p:sp>
    </p:spTree>
    <p:extLst>
      <p:ext uri="{BB962C8B-B14F-4D97-AF65-F5344CB8AC3E}">
        <p14:creationId xmlns:p14="http://schemas.microsoft.com/office/powerpoint/2010/main" val="17163968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85403"/>
            <a:ext cx="1694498" cy="137731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880" y="5214937"/>
            <a:ext cx="4410075" cy="1643063"/>
          </a:xfrm>
          <a:prstGeom prst="rect">
            <a:avLst/>
          </a:prstGeom>
        </p:spPr>
      </p:pic>
      <p:sp>
        <p:nvSpPr>
          <p:cNvPr id="2" name="Title 1"/>
          <p:cNvSpPr>
            <a:spLocks noGrp="1"/>
          </p:cNvSpPr>
          <p:nvPr>
            <p:ph type="ctrTitle"/>
          </p:nvPr>
        </p:nvSpPr>
        <p:spPr>
          <a:xfrm>
            <a:off x="1259632" y="373241"/>
            <a:ext cx="7776864" cy="1152127"/>
          </a:xfrm>
        </p:spPr>
        <p:txBody>
          <a:bodyPr>
            <a:noAutofit/>
          </a:bodyPr>
          <a:lstStyle/>
          <a:p>
            <a:r>
              <a:rPr lang="en-US" sz="4000" dirty="0" smtClean="0">
                <a:solidFill>
                  <a:srgbClr val="C00000"/>
                </a:solidFill>
              </a:rPr>
              <a:t>Purpose of the action plan</a:t>
            </a:r>
            <a:endParaRPr lang="en-US" sz="4000" dirty="0">
              <a:solidFill>
                <a:srgbClr val="C00000"/>
              </a:solidFill>
            </a:endParaRPr>
          </a:p>
        </p:txBody>
      </p:sp>
      <p:sp>
        <p:nvSpPr>
          <p:cNvPr id="3" name="Subtitle 2"/>
          <p:cNvSpPr>
            <a:spLocks noGrp="1"/>
          </p:cNvSpPr>
          <p:nvPr>
            <p:ph type="subTitle" idx="1"/>
          </p:nvPr>
        </p:nvSpPr>
        <p:spPr>
          <a:xfrm>
            <a:off x="395536" y="1772816"/>
            <a:ext cx="7920880" cy="4032448"/>
          </a:xfrm>
        </p:spPr>
        <p:txBody>
          <a:bodyPr>
            <a:normAutofit fontScale="92500" lnSpcReduction="10000"/>
          </a:bodyPr>
          <a:lstStyle/>
          <a:p>
            <a:pPr marL="457200" indent="-457200" algn="l">
              <a:buFont typeface="Arial" panose="020B0604020202020204" pitchFamily="34" charset="0"/>
              <a:buChar char="•"/>
            </a:pPr>
            <a:r>
              <a:rPr lang="en-ZA" dirty="0" smtClean="0">
                <a:solidFill>
                  <a:schemeClr val="tx1"/>
                </a:solidFill>
              </a:rPr>
              <a:t>To mobilise </a:t>
            </a:r>
            <a:r>
              <a:rPr lang="en-ZA" dirty="0">
                <a:solidFill>
                  <a:schemeClr val="tx1"/>
                </a:solidFill>
              </a:rPr>
              <a:t>individuals to test for HIV and be screened for TB (at least once a year) in order to access prevention, treatment, care and support</a:t>
            </a:r>
            <a:r>
              <a:rPr lang="en-ZA" dirty="0" smtClean="0">
                <a:solidFill>
                  <a:schemeClr val="tx1"/>
                </a:solidFill>
              </a:rPr>
              <a:t>.</a:t>
            </a:r>
          </a:p>
          <a:p>
            <a:pPr marL="457200" indent="-457200" algn="l">
              <a:buFont typeface="Arial" panose="020B0604020202020204" pitchFamily="34" charset="0"/>
              <a:buChar char="•"/>
            </a:pPr>
            <a:r>
              <a:rPr lang="en-ZA" dirty="0" smtClean="0">
                <a:solidFill>
                  <a:schemeClr val="tx1"/>
                </a:solidFill>
              </a:rPr>
              <a:t>To amplify </a:t>
            </a:r>
            <a:r>
              <a:rPr lang="en-ZA" dirty="0">
                <a:solidFill>
                  <a:schemeClr val="tx1"/>
                </a:solidFill>
              </a:rPr>
              <a:t>communication in respect to the HCT Revitalization Campaign and to increase the collaborative effort towards the uptake of MMC services.</a:t>
            </a:r>
          </a:p>
          <a:p>
            <a:r>
              <a:rPr lang="en-US" dirty="0"/>
              <a:t> </a:t>
            </a:r>
          </a:p>
          <a:p>
            <a:pPr marL="457200" indent="-457200" algn="just">
              <a:buFont typeface="Arial" pitchFamily="34" charset="0"/>
              <a:buChar char="•"/>
            </a:pPr>
            <a:endParaRPr lang="en-US" dirty="0" smtClean="0"/>
          </a:p>
          <a:p>
            <a:pPr algn="l"/>
            <a:endParaRPr lang="en-US" dirty="0"/>
          </a:p>
          <a:p>
            <a:pPr marL="457200" indent="-457200" algn="l">
              <a:buFont typeface="Arial" pitchFamily="34" charset="0"/>
              <a:buChar char="•"/>
            </a:pPr>
            <a:endParaRPr lang="en-GB" dirty="0"/>
          </a:p>
        </p:txBody>
      </p:sp>
    </p:spTree>
    <p:extLst>
      <p:ext uri="{BB962C8B-B14F-4D97-AF65-F5344CB8AC3E}">
        <p14:creationId xmlns:p14="http://schemas.microsoft.com/office/powerpoint/2010/main" val="16879135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1872</TotalTime>
  <Words>1408</Words>
  <Application>Microsoft Office PowerPoint</Application>
  <PresentationFormat>On-screen Show (4:3)</PresentationFormat>
  <Paragraphs>165</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BRIEFING ON WORLD AIDS DAY 2013  </vt:lpstr>
      <vt:lpstr>Introduction</vt:lpstr>
      <vt:lpstr>Focus for WAD 2013</vt:lpstr>
      <vt:lpstr>The Theme</vt:lpstr>
      <vt:lpstr>Key Messages</vt:lpstr>
      <vt:lpstr>Moving forward</vt:lpstr>
      <vt:lpstr>Suggested action plan</vt:lpstr>
      <vt:lpstr>Key recommendations for suggested action plan</vt:lpstr>
      <vt:lpstr>Purpose of the action plan</vt:lpstr>
      <vt:lpstr>Target audience</vt:lpstr>
      <vt:lpstr>Target audience (Special groups)</vt:lpstr>
      <vt:lpstr>2013 WAD Campaign Pillars</vt:lpstr>
      <vt:lpstr>Main WAD event</vt:lpstr>
      <vt:lpstr>2013 WAD campaign approach</vt:lpstr>
      <vt:lpstr>2013 WAD campaign approach Cont…</vt:lpstr>
      <vt:lpstr>2013 WAD campaign approach Cont…</vt:lpstr>
      <vt:lpstr>Monitoring and Evaluation</vt:lpstr>
      <vt:lpstr>Media campaign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Khops</cp:lastModifiedBy>
  <cp:revision>82</cp:revision>
  <dcterms:created xsi:type="dcterms:W3CDTF">2012-08-14T11:54:26Z</dcterms:created>
  <dcterms:modified xsi:type="dcterms:W3CDTF">2013-11-06T08:11:05Z</dcterms:modified>
</cp:coreProperties>
</file>